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2"/>
  </p:notesMasterIdLst>
  <p:handoutMasterIdLst>
    <p:handoutMasterId r:id="rId23"/>
  </p:handoutMasterIdLst>
  <p:sldIdLst>
    <p:sldId id="357" r:id="rId3"/>
    <p:sldId id="354" r:id="rId4"/>
    <p:sldId id="361" r:id="rId5"/>
    <p:sldId id="366" r:id="rId6"/>
    <p:sldId id="364" r:id="rId7"/>
    <p:sldId id="381" r:id="rId8"/>
    <p:sldId id="423" r:id="rId9"/>
    <p:sldId id="411" r:id="rId10"/>
    <p:sldId id="392" r:id="rId11"/>
    <p:sldId id="372" r:id="rId12"/>
    <p:sldId id="371" r:id="rId13"/>
    <p:sldId id="370" r:id="rId14"/>
    <p:sldId id="414" r:id="rId15"/>
    <p:sldId id="375" r:id="rId16"/>
    <p:sldId id="418" r:id="rId17"/>
    <p:sldId id="419" r:id="rId18"/>
    <p:sldId id="424" r:id="rId19"/>
    <p:sldId id="420" r:id="rId20"/>
    <p:sldId id="413" r:id="rId21"/>
  </p:sldIdLst>
  <p:sldSz cx="9144000" cy="6858000" type="screen4x3"/>
  <p:notesSz cx="6797675" cy="987425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Bonderer" initials="K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E00"/>
    <a:srgbClr val="73787B"/>
    <a:srgbClr val="E2E890"/>
    <a:srgbClr val="B4BE30"/>
    <a:srgbClr val="C8D42C"/>
    <a:srgbClr val="C2C4C6"/>
    <a:srgbClr val="000000"/>
    <a:srgbClr val="F3F6D2"/>
    <a:srgbClr val="EDF2BC"/>
    <a:srgbClr val="B4BE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2751" autoAdjust="0"/>
  </p:normalViewPr>
  <p:slideViewPr>
    <p:cSldViewPr>
      <p:cViewPr varScale="1">
        <p:scale>
          <a:sx n="122" d="100"/>
          <a:sy n="122" d="100"/>
        </p:scale>
        <p:origin x="16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hdr" sz="quarter"/>
          </p:nvPr>
        </p:nvSpPr>
        <p:spPr bwMode="auto">
          <a:xfrm>
            <a:off x="0"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523267" name="Rectangle 3"/>
          <p:cNvSpPr>
            <a:spLocks noGrp="1" noChangeArrowheads="1"/>
          </p:cNvSpPr>
          <p:nvPr>
            <p:ph type="dt" sz="quarter" idx="1"/>
          </p:nvPr>
        </p:nvSpPr>
        <p:spPr bwMode="auto">
          <a:xfrm>
            <a:off x="3849688"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23268" name="Rectangle 4"/>
          <p:cNvSpPr>
            <a:spLocks noGrp="1" noChangeArrowheads="1"/>
          </p:cNvSpPr>
          <p:nvPr>
            <p:ph type="ftr" sz="quarter" idx="2"/>
          </p:nvPr>
        </p:nvSpPr>
        <p:spPr bwMode="auto">
          <a:xfrm>
            <a:off x="0"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523269" name="Rectangle 5"/>
          <p:cNvSpPr>
            <a:spLocks noGrp="1" noChangeArrowheads="1"/>
          </p:cNvSpPr>
          <p:nvPr>
            <p:ph type="sldNum" sz="quarter" idx="3"/>
          </p:nvPr>
        </p:nvSpPr>
        <p:spPr bwMode="auto">
          <a:xfrm>
            <a:off x="3849688"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4D34A28-75FC-46FB-864A-BBBE8978C1F0}" type="slidenum">
              <a:rPr lang="de-DE" altLang="de-DE"/>
              <a:pPr/>
              <a:t>‹Nr.›</a:t>
            </a:fld>
            <a:endParaRPr lang="de-DE" altLang="de-DE"/>
          </a:p>
        </p:txBody>
      </p:sp>
    </p:spTree>
    <p:extLst>
      <p:ext uri="{BB962C8B-B14F-4D97-AF65-F5344CB8AC3E}">
        <p14:creationId xmlns:p14="http://schemas.microsoft.com/office/powerpoint/2010/main" val="161294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90467" name="Rectangle 3"/>
          <p:cNvSpPr>
            <a:spLocks noGrp="1" noChangeArrowheads="1"/>
          </p:cNvSpPr>
          <p:nvPr>
            <p:ph type="dt" idx="1"/>
          </p:nvPr>
        </p:nvSpPr>
        <p:spPr bwMode="auto">
          <a:xfrm>
            <a:off x="3849688"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90468"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0469" name="Rectangle 5"/>
          <p:cNvSpPr>
            <a:spLocks noGrp="1" noChangeArrowheads="1"/>
          </p:cNvSpPr>
          <p:nvPr>
            <p:ph type="body" sz="quarter" idx="3"/>
          </p:nvPr>
        </p:nvSpPr>
        <p:spPr bwMode="auto">
          <a:xfrm>
            <a:off x="679450" y="4690822"/>
            <a:ext cx="5438775" cy="444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0470" name="Rectangle 6"/>
          <p:cNvSpPr>
            <a:spLocks noGrp="1" noChangeArrowheads="1"/>
          </p:cNvSpPr>
          <p:nvPr>
            <p:ph type="ftr" sz="quarter" idx="4"/>
          </p:nvPr>
        </p:nvSpPr>
        <p:spPr bwMode="auto">
          <a:xfrm>
            <a:off x="0"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90471" name="Rectangle 7"/>
          <p:cNvSpPr>
            <a:spLocks noGrp="1" noChangeArrowheads="1"/>
          </p:cNvSpPr>
          <p:nvPr>
            <p:ph type="sldNum" sz="quarter" idx="5"/>
          </p:nvPr>
        </p:nvSpPr>
        <p:spPr bwMode="auto">
          <a:xfrm>
            <a:off x="3849688"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D4CB31-ABBD-4CEC-9316-6672DDF13A1B}" type="slidenum">
              <a:rPr lang="de-DE" altLang="de-DE"/>
              <a:pPr/>
              <a:t>‹Nr.›</a:t>
            </a:fld>
            <a:endParaRPr lang="de-DE" altLang="de-DE"/>
          </a:p>
        </p:txBody>
      </p:sp>
    </p:spTree>
    <p:extLst>
      <p:ext uri="{BB962C8B-B14F-4D97-AF65-F5344CB8AC3E}">
        <p14:creationId xmlns:p14="http://schemas.microsoft.com/office/powerpoint/2010/main" val="674892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3D4CB31-ABBD-4CEC-9316-6672DDF13A1B}" type="slidenum">
              <a:rPr lang="de-DE" altLang="de-DE" smtClean="0"/>
              <a:pPr/>
              <a:t>7</a:t>
            </a:fld>
            <a:endParaRPr lang="de-DE" altLang="de-DE"/>
          </a:p>
        </p:txBody>
      </p:sp>
    </p:spTree>
    <p:extLst>
      <p:ext uri="{BB962C8B-B14F-4D97-AF65-F5344CB8AC3E}">
        <p14:creationId xmlns:p14="http://schemas.microsoft.com/office/powerpoint/2010/main" val="193416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739775"/>
            <a:ext cx="4937125" cy="370363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181E17A-57DF-48ED-A15C-A11182693834}" type="slidenum">
              <a:rPr lang="it-IT" smtClean="0"/>
              <a:t>13</a:t>
            </a:fld>
            <a:endParaRPr lang="it-IT"/>
          </a:p>
        </p:txBody>
      </p:sp>
    </p:spTree>
    <p:extLst>
      <p:ext uri="{BB962C8B-B14F-4D97-AF65-F5344CB8AC3E}">
        <p14:creationId xmlns:p14="http://schemas.microsoft.com/office/powerpoint/2010/main" val="306962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4B8A81EA-D42A-464D-8F2E-45A598536B47}" type="slidenum">
              <a:rPr lang="de-DE" altLang="de-DE"/>
              <a:pPr/>
              <a:t>‹Nr.›</a:t>
            </a:fld>
            <a:endParaRPr lang="de-DE" altLang="de-DE"/>
          </a:p>
        </p:txBody>
      </p:sp>
    </p:spTree>
    <p:extLst>
      <p:ext uri="{BB962C8B-B14F-4D97-AF65-F5344CB8AC3E}">
        <p14:creationId xmlns:p14="http://schemas.microsoft.com/office/powerpoint/2010/main" val="65646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68000" y="1908000"/>
            <a:ext cx="8136448" cy="35988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3483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68000" y="2016000"/>
            <a:ext cx="3959984" cy="3598862"/>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4008" y="2016000"/>
            <a:ext cx="3960440" cy="3598862"/>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37990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a:xfrm>
            <a:off x="6156176" y="6597351"/>
            <a:ext cx="2987824" cy="260649"/>
          </a:xfrm>
          <a:prstGeom prst="rect">
            <a:avLst/>
          </a:prstGeom>
        </p:spPr>
        <p:txBody>
          <a:bodyPr/>
          <a:lstStyle>
            <a:lvl1pPr>
              <a:defRPr/>
            </a:lvl1pPr>
          </a:lstStyle>
          <a:p>
            <a:fld id="{3EC4C69E-328E-4233-AA9E-8423C7860F01}" type="slidenum">
              <a:rPr lang="de-DE"/>
              <a:pPr/>
              <a:t>‹Nr.›</a:t>
            </a:fld>
            <a:endParaRPr lang="de-DE"/>
          </a:p>
        </p:txBody>
      </p:sp>
    </p:spTree>
    <p:extLst>
      <p:ext uri="{BB962C8B-B14F-4D97-AF65-F5344CB8AC3E}">
        <p14:creationId xmlns:p14="http://schemas.microsoft.com/office/powerpoint/2010/main" val="51688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30550" y="1773238"/>
            <a:ext cx="4826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3130550" y="3716338"/>
            <a:ext cx="48974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0" b="1">
                <a:solidFill>
                  <a:srgbClr val="73787B"/>
                </a:solidFill>
              </a:defRPr>
            </a:lvl1pPr>
          </a:lstStyle>
          <a:p>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53EB822-5851-4203-B2E8-BE0B1DA499EC}" type="slidenum">
              <a:rPr lang="de-DE" altLang="de-DE"/>
              <a:pPr/>
              <a:t>‹Nr.›</a:t>
            </a:fld>
            <a:endParaRPr lang="de-DE" altLang="de-DE"/>
          </a:p>
        </p:txBody>
      </p:sp>
      <p:sp>
        <p:nvSpPr>
          <p:cNvPr id="1034" name="Rectangle 10"/>
          <p:cNvSpPr>
            <a:spLocks noChangeArrowheads="1"/>
          </p:cNvSpPr>
          <p:nvPr userDrawn="1"/>
        </p:nvSpPr>
        <p:spPr bwMode="auto">
          <a:xfrm>
            <a:off x="0" y="0"/>
            <a:ext cx="304800" cy="6858000"/>
          </a:xfrm>
          <a:prstGeom prst="rect">
            <a:avLst/>
          </a:prstGeom>
          <a:solidFill>
            <a:srgbClr val="B4BE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de-DE" altLang="de-DE" sz="2000">
              <a:solidFill>
                <a:srgbClr val="EF8400"/>
              </a:solidFill>
              <a:latin typeface="Lucida Grande" pitchFamily="-80" charset="0"/>
            </a:endParaRPr>
          </a:p>
        </p:txBody>
      </p:sp>
      <p:pic>
        <p:nvPicPr>
          <p:cNvPr id="16" name="Picture 17" descr="STUHL"/>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4800" y="0"/>
            <a:ext cx="2663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193201" y="5896802"/>
            <a:ext cx="1732877" cy="28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8001" y="5943601"/>
            <a:ext cx="3857709" cy="766879"/>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rtl="0" fontAlgn="base">
        <a:spcBef>
          <a:spcPct val="0"/>
        </a:spcBef>
        <a:spcAft>
          <a:spcPct val="0"/>
        </a:spcAft>
        <a:defRPr sz="3600" b="1">
          <a:solidFill>
            <a:srgbClr val="73787B"/>
          </a:solidFill>
          <a:latin typeface="+mj-lt"/>
          <a:ea typeface="+mj-ea"/>
          <a:cs typeface="+mj-cs"/>
        </a:defRPr>
      </a:lvl1pPr>
      <a:lvl2pPr algn="l" rtl="0" fontAlgn="base">
        <a:spcBef>
          <a:spcPct val="0"/>
        </a:spcBef>
        <a:spcAft>
          <a:spcPct val="0"/>
        </a:spcAft>
        <a:defRPr sz="3600" b="1">
          <a:solidFill>
            <a:srgbClr val="73787B"/>
          </a:solidFill>
          <a:latin typeface="Arial" charset="0"/>
        </a:defRPr>
      </a:lvl2pPr>
      <a:lvl3pPr algn="l" rtl="0" fontAlgn="base">
        <a:spcBef>
          <a:spcPct val="0"/>
        </a:spcBef>
        <a:spcAft>
          <a:spcPct val="0"/>
        </a:spcAft>
        <a:defRPr sz="3600" b="1">
          <a:solidFill>
            <a:srgbClr val="73787B"/>
          </a:solidFill>
          <a:latin typeface="Arial" charset="0"/>
        </a:defRPr>
      </a:lvl3pPr>
      <a:lvl4pPr algn="l" rtl="0" fontAlgn="base">
        <a:spcBef>
          <a:spcPct val="0"/>
        </a:spcBef>
        <a:spcAft>
          <a:spcPct val="0"/>
        </a:spcAft>
        <a:defRPr sz="3600" b="1">
          <a:solidFill>
            <a:srgbClr val="73787B"/>
          </a:solidFill>
          <a:latin typeface="Arial" charset="0"/>
        </a:defRPr>
      </a:lvl4pPr>
      <a:lvl5pPr algn="l" rtl="0" fontAlgn="base">
        <a:spcBef>
          <a:spcPct val="0"/>
        </a:spcBef>
        <a:spcAft>
          <a:spcPct val="0"/>
        </a:spcAft>
        <a:defRPr sz="3600" b="1">
          <a:solidFill>
            <a:srgbClr val="73787B"/>
          </a:solidFill>
          <a:latin typeface="Arial" charset="0"/>
        </a:defRPr>
      </a:lvl5pPr>
      <a:lvl6pPr marL="457200" algn="l" rtl="0" fontAlgn="base">
        <a:spcBef>
          <a:spcPct val="0"/>
        </a:spcBef>
        <a:spcAft>
          <a:spcPct val="0"/>
        </a:spcAft>
        <a:defRPr sz="3600" b="1">
          <a:solidFill>
            <a:srgbClr val="73787B"/>
          </a:solidFill>
          <a:latin typeface="Arial" charset="0"/>
        </a:defRPr>
      </a:lvl6pPr>
      <a:lvl7pPr marL="914400" algn="l" rtl="0" fontAlgn="base">
        <a:spcBef>
          <a:spcPct val="0"/>
        </a:spcBef>
        <a:spcAft>
          <a:spcPct val="0"/>
        </a:spcAft>
        <a:defRPr sz="3600" b="1">
          <a:solidFill>
            <a:srgbClr val="73787B"/>
          </a:solidFill>
          <a:latin typeface="Arial" charset="0"/>
        </a:defRPr>
      </a:lvl7pPr>
      <a:lvl8pPr marL="1371600" algn="l" rtl="0" fontAlgn="base">
        <a:spcBef>
          <a:spcPct val="0"/>
        </a:spcBef>
        <a:spcAft>
          <a:spcPct val="0"/>
        </a:spcAft>
        <a:defRPr sz="3600" b="1">
          <a:solidFill>
            <a:srgbClr val="73787B"/>
          </a:solidFill>
          <a:latin typeface="Arial" charset="0"/>
        </a:defRPr>
      </a:lvl8pPr>
      <a:lvl9pPr marL="1828800" algn="l" rtl="0" fontAlgn="base">
        <a:spcBef>
          <a:spcPct val="0"/>
        </a:spcBef>
        <a:spcAft>
          <a:spcPct val="0"/>
        </a:spcAft>
        <a:defRPr sz="3600" b="1">
          <a:solidFill>
            <a:srgbClr val="73787B"/>
          </a:solidFill>
          <a:latin typeface="Arial" charset="0"/>
        </a:defRPr>
      </a:lvl9pPr>
    </p:titleStyle>
    <p:bodyStyle>
      <a:lvl1pPr algn="l" rtl="0" fontAlgn="base">
        <a:spcBef>
          <a:spcPct val="20000"/>
        </a:spcBef>
        <a:spcAft>
          <a:spcPct val="0"/>
        </a:spcAft>
        <a:defRPr sz="2000" b="1">
          <a:solidFill>
            <a:srgbClr val="73787B"/>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mn-lt"/>
        </a:defRPr>
      </a:lvl2pPr>
      <a:lvl3pPr marL="1230313" indent="-228600" algn="l" rtl="0" fontAlgn="base">
        <a:spcBef>
          <a:spcPct val="20000"/>
        </a:spcBef>
        <a:spcAft>
          <a:spcPct val="0"/>
        </a:spcAft>
        <a:buChar char="•"/>
        <a:defRPr sz="2400">
          <a:solidFill>
            <a:schemeClr val="tx1"/>
          </a:solidFill>
          <a:latin typeface="+mn-lt"/>
        </a:defRPr>
      </a:lvl3pPr>
      <a:lvl4pPr marL="16383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6724" y="1080000"/>
            <a:ext cx="813772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4099" name="Rectangle 3"/>
          <p:cNvSpPr>
            <a:spLocks noGrp="1" noChangeArrowheads="1"/>
          </p:cNvSpPr>
          <p:nvPr>
            <p:ph type="body" idx="1"/>
          </p:nvPr>
        </p:nvSpPr>
        <p:spPr bwMode="auto">
          <a:xfrm>
            <a:off x="468000" y="1908000"/>
            <a:ext cx="813644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p:txBody>
      </p:sp>
      <p:sp>
        <p:nvSpPr>
          <p:cNvPr id="4105" name="Rectangle 9"/>
          <p:cNvSpPr>
            <a:spLocks noChangeArrowheads="1"/>
          </p:cNvSpPr>
          <p:nvPr userDrawn="1"/>
        </p:nvSpPr>
        <p:spPr bwMode="auto">
          <a:xfrm>
            <a:off x="0" y="0"/>
            <a:ext cx="304800" cy="6858000"/>
          </a:xfrm>
          <a:prstGeom prst="rect">
            <a:avLst/>
          </a:prstGeom>
          <a:solidFill>
            <a:srgbClr val="B4BE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de-DE" altLang="de-DE" sz="2000">
              <a:solidFill>
                <a:srgbClr val="EF8400"/>
              </a:solidFill>
              <a:latin typeface="Lucida Grande" pitchFamily="-80" charset="0"/>
            </a:endParaRPr>
          </a:p>
        </p:txBody>
      </p:sp>
      <p:sp>
        <p:nvSpPr>
          <p:cNvPr id="4107" name="Text Box 11"/>
          <p:cNvSpPr txBox="1">
            <a:spLocks noChangeArrowheads="1"/>
          </p:cNvSpPr>
          <p:nvPr userDrawn="1"/>
        </p:nvSpPr>
        <p:spPr bwMode="auto">
          <a:xfrm>
            <a:off x="1166813" y="496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a:p>
        </p:txBody>
      </p:sp>
      <p:sp>
        <p:nvSpPr>
          <p:cNvPr id="4110" name="Text Box 14"/>
          <p:cNvSpPr txBox="1">
            <a:spLocks noChangeArrowheads="1"/>
          </p:cNvSpPr>
          <p:nvPr userDrawn="1"/>
        </p:nvSpPr>
        <p:spPr bwMode="auto">
          <a:xfrm>
            <a:off x="1403350" y="69215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pic>
        <p:nvPicPr>
          <p:cNvPr id="8" name="Grafik 7" descr="S:\1005 regiosuisse 2012 - 2015\L5 Kommunikation\KOMM-HANDBUCH_GRUNDLAGEN\CD-CI\00 LOGOS\1 REGIOSUISSE LOGO\REGIOSUISSE LOGO MSOFFICE WEB\REGIOSUISSE GRUEN\POSITIV RGB GR\OHNE SUBLINES RGB GR\REGIOSUISSE LOGO RGB GR.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524328" y="357595"/>
            <a:ext cx="1270434" cy="20731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txStyles>
    <p:titleStyle>
      <a:lvl1pPr algn="l" rtl="0" fontAlgn="base">
        <a:spcBef>
          <a:spcPct val="0"/>
        </a:spcBef>
        <a:spcAft>
          <a:spcPct val="0"/>
        </a:spcAft>
        <a:defRPr sz="2400" b="1">
          <a:solidFill>
            <a:srgbClr val="73787B"/>
          </a:solidFill>
          <a:latin typeface="+mj-lt"/>
          <a:ea typeface="+mj-ea"/>
          <a:cs typeface="+mj-cs"/>
        </a:defRPr>
      </a:lvl1pPr>
      <a:lvl2pPr algn="l" rtl="0" fontAlgn="base">
        <a:spcBef>
          <a:spcPct val="0"/>
        </a:spcBef>
        <a:spcAft>
          <a:spcPct val="0"/>
        </a:spcAft>
        <a:defRPr sz="2400" b="1">
          <a:solidFill>
            <a:srgbClr val="73787B"/>
          </a:solidFill>
          <a:latin typeface="Arial" charset="0"/>
        </a:defRPr>
      </a:lvl2pPr>
      <a:lvl3pPr algn="l" rtl="0" fontAlgn="base">
        <a:spcBef>
          <a:spcPct val="0"/>
        </a:spcBef>
        <a:spcAft>
          <a:spcPct val="0"/>
        </a:spcAft>
        <a:defRPr sz="2400" b="1">
          <a:solidFill>
            <a:srgbClr val="73787B"/>
          </a:solidFill>
          <a:latin typeface="Arial" charset="0"/>
        </a:defRPr>
      </a:lvl3pPr>
      <a:lvl4pPr algn="l" rtl="0" fontAlgn="base">
        <a:spcBef>
          <a:spcPct val="0"/>
        </a:spcBef>
        <a:spcAft>
          <a:spcPct val="0"/>
        </a:spcAft>
        <a:defRPr sz="2400" b="1">
          <a:solidFill>
            <a:srgbClr val="73787B"/>
          </a:solidFill>
          <a:latin typeface="Arial" charset="0"/>
        </a:defRPr>
      </a:lvl4pPr>
      <a:lvl5pPr algn="l" rtl="0" fontAlgn="base">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p:titleStyle>
    <p:bodyStyle>
      <a:lvl1pPr marL="342900" indent="-342900" algn="l" rtl="0" fontAlgn="base">
        <a:spcBef>
          <a:spcPct val="60000"/>
        </a:spcBef>
        <a:spcAft>
          <a:spcPct val="0"/>
        </a:spcAft>
        <a:buChar char="•"/>
        <a:defRPr sz="2000">
          <a:solidFill>
            <a:schemeClr val="tx1"/>
          </a:solidFill>
          <a:latin typeface="+mn-lt"/>
          <a:ea typeface="+mn-ea"/>
          <a:cs typeface="+mn-cs"/>
        </a:defRPr>
      </a:lvl1pPr>
      <a:lvl2pPr marL="742950" indent="-285750" algn="l" rtl="0" fontAlgn="base">
        <a:spcBef>
          <a:spcPct val="60000"/>
        </a:spcBef>
        <a:spcAft>
          <a:spcPct val="0"/>
        </a:spcAft>
        <a:buChar char="–"/>
        <a:defRPr>
          <a:solidFill>
            <a:schemeClr val="tx1"/>
          </a:solidFill>
          <a:latin typeface="+mn-lt"/>
        </a:defRPr>
      </a:lvl2pPr>
      <a:lvl3pPr marL="1143000" indent="-228600" algn="l" rtl="0" fontAlgn="base">
        <a:spcBef>
          <a:spcPct val="6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egiosuisse.ch/" TargetMode="External"/><Relationship Id="rId2" Type="http://schemas.openxmlformats.org/officeDocument/2006/relationships/hyperlink" Target="http://regiosuisse.ch/fr/addresses" TargetMode="External"/><Relationship Id="rId1" Type="http://schemas.openxmlformats.org/officeDocument/2006/relationships/slideLayout" Target="../slideLayouts/slideLayout2.xml"/><Relationship Id="rId4" Type="http://schemas.openxmlformats.org/officeDocument/2006/relationships/hyperlink" Target="http://www.interreg.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regiosuisse.ch/proje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3130550" y="1773238"/>
            <a:ext cx="5401890" cy="1584325"/>
          </a:xfrm>
        </p:spPr>
        <p:txBody>
          <a:bodyPr/>
          <a:lstStyle/>
          <a:p>
            <a:r>
              <a:rPr lang="fr-CH" altLang="de-DE" sz="4000" dirty="0"/>
              <a:t>La Nouvelle politique régionale (NPR)</a:t>
            </a:r>
          </a:p>
        </p:txBody>
      </p:sp>
      <p:sp>
        <p:nvSpPr>
          <p:cNvPr id="683011" name="Rectangle 3"/>
          <p:cNvSpPr>
            <a:spLocks noGrp="1" noChangeArrowheads="1"/>
          </p:cNvSpPr>
          <p:nvPr>
            <p:ph type="body" idx="1"/>
          </p:nvPr>
        </p:nvSpPr>
        <p:spPr/>
        <p:txBody>
          <a:bodyPr/>
          <a:lstStyle/>
          <a:p>
            <a:r>
              <a:rPr lang="fr-CH" altLang="de-DE" dirty="0">
                <a:solidFill>
                  <a:srgbClr val="B4BE00"/>
                </a:solidFill>
              </a:rPr>
              <a:t>Transparents avec feuilles détaillées</a:t>
            </a:r>
          </a:p>
        </p:txBody>
      </p:sp>
      <p:sp>
        <p:nvSpPr>
          <p:cNvPr id="683012" name="Rectangle 4"/>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ltLang="de-DE" sz="1300" b="1" dirty="0">
              <a:solidFill>
                <a:srgbClr val="73787B"/>
              </a:solidFill>
            </a:endParaRPr>
          </a:p>
        </p:txBody>
      </p:sp>
      <p:pic>
        <p:nvPicPr>
          <p:cNvPr id="2057" name="Picture 9" descr="C:\Users\kristin.PLANVALBRIG\Desktop\To Do\PPP NRP\CABRIOBAHN_STANSERHORN_10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3687" y="5084763"/>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ristin.PLANVALBRIG\Desktop\To Do\PPP NRP\Fotos\STUDENTIN_IND_DESIGN_3DPRINTER_03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683" y="3438975"/>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ristin.PLANVALBRIG\Desktop\To Do\PPP NRP\MONTAGE_GLAS_29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684" y="1749510"/>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ristin.PLANVALBRIG\Desktop\To Do\PPP NRP\REKA_HOTEL_HALLENBAD_01k.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020" y="-3601"/>
            <a:ext cx="2663825" cy="1773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648072" y="1843588"/>
            <a:ext cx="7059612" cy="4105691"/>
          </a:xfrm>
          <a:prstGeom prst="rect">
            <a:avLst/>
          </a:prstGeom>
        </p:spPr>
      </p:pic>
      <p:sp>
        <p:nvSpPr>
          <p:cNvPr id="5" name="Titel 4"/>
          <p:cNvSpPr>
            <a:spLocks noGrp="1"/>
          </p:cNvSpPr>
          <p:nvPr>
            <p:ph type="title"/>
          </p:nvPr>
        </p:nvSpPr>
        <p:spPr/>
        <p:txBody>
          <a:bodyPr/>
          <a:lstStyle/>
          <a:p>
            <a:r>
              <a:rPr lang="fr-CH" dirty="0"/>
              <a:t>Priorités et contenus de la promotion 2016-2023</a:t>
            </a:r>
          </a:p>
        </p:txBody>
      </p:sp>
      <p:sp>
        <p:nvSpPr>
          <p:cNvPr id="6" name="Inhaltsplatzhalter 5"/>
          <p:cNvSpPr>
            <a:spLocks noGrp="1"/>
          </p:cNvSpPr>
          <p:nvPr>
            <p:ph idx="1"/>
          </p:nvPr>
        </p:nvSpPr>
        <p:spPr>
          <a:xfrm>
            <a:off x="468000" y="1908000"/>
            <a:ext cx="8136448" cy="3598862"/>
          </a:xfrm>
        </p:spPr>
        <p:txBody>
          <a:bodyPr/>
          <a:lstStyle/>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720725" indent="0">
              <a:buNone/>
            </a:pPr>
            <a:br>
              <a:rPr lang="fr-CH" dirty="0"/>
            </a:br>
            <a:endParaRPr lang="fr-CH" dirty="0"/>
          </a:p>
          <a:p>
            <a:pPr marL="180975" indent="0">
              <a:buNone/>
            </a:pPr>
            <a:r>
              <a:rPr lang="fr-CH" sz="1400" i="1" dirty="0"/>
              <a:t>80% des contributions prévues à fonds perdu de la Confédération sont affectées à des projets dans les priorités de la promotion « Industrie » et « Tourisme »</a:t>
            </a:r>
            <a:endParaRPr lang="fr-CH" sz="1600" i="1" dirty="0"/>
          </a:p>
        </p:txBody>
      </p:sp>
      <p:sp>
        <p:nvSpPr>
          <p:cNvPr id="2" name="Textfeld 1"/>
          <p:cNvSpPr txBox="1"/>
          <p:nvPr/>
        </p:nvSpPr>
        <p:spPr>
          <a:xfrm>
            <a:off x="7430270" y="5109609"/>
            <a:ext cx="1622560" cy="461665"/>
          </a:xfrm>
          <a:prstGeom prst="rect">
            <a:avLst/>
          </a:prstGeom>
          <a:noFill/>
        </p:spPr>
        <p:txBody>
          <a:bodyPr wrap="none" rtlCol="0">
            <a:spAutoFit/>
          </a:bodyPr>
          <a:lstStyle/>
          <a:p>
            <a:r>
              <a:rPr lang="fr-CH" sz="1200" dirty="0"/>
              <a:t>gris foncé = priorité 1</a:t>
            </a:r>
          </a:p>
          <a:p>
            <a:r>
              <a:rPr lang="fr-CH" sz="1200" dirty="0"/>
              <a:t>gris clair   = priorité 2</a:t>
            </a:r>
          </a:p>
        </p:txBody>
      </p:sp>
      <p:sp>
        <p:nvSpPr>
          <p:cNvPr id="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15063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 « Tourisme »</a:t>
            </a:r>
          </a:p>
        </p:txBody>
      </p:sp>
      <p:sp>
        <p:nvSpPr>
          <p:cNvPr id="679939" name="Rectangle 3"/>
          <p:cNvSpPr>
            <a:spLocks noGrp="1" noChangeArrowheads="1"/>
          </p:cNvSpPr>
          <p:nvPr>
            <p:ph idx="1"/>
          </p:nvPr>
        </p:nvSpPr>
        <p:spPr>
          <a:xfrm>
            <a:off x="468000" y="1908000"/>
            <a:ext cx="8568496" cy="3598862"/>
          </a:xfrm>
        </p:spPr>
        <p:txBody>
          <a:bodyPr/>
          <a:lstStyle/>
          <a:p>
            <a:r>
              <a:rPr lang="fr-CH" altLang="de-DE" dirty="0"/>
              <a:t>Dans le domaine de l'économie touristique les projets soutenus favoriseront les changements structurels et </a:t>
            </a:r>
            <a:r>
              <a:rPr lang="fr-CH" altLang="de-DE" b="1" dirty="0"/>
              <a:t>l'amélioration de la compétitivité des destinations</a:t>
            </a:r>
            <a:r>
              <a:rPr lang="fr-CH" altLang="de-DE" dirty="0"/>
              <a:t>.</a:t>
            </a:r>
          </a:p>
          <a:p>
            <a:r>
              <a:rPr lang="fr-CH" altLang="de-DE" dirty="0"/>
              <a:t>Pendant quatre ans, un soutien financier supplémentaire sera alloué au tourisme à travers le </a:t>
            </a:r>
            <a:r>
              <a:rPr lang="fr-CH" altLang="de-DE" b="1" dirty="0"/>
              <a:t>programme d'impulsion 2016-2019</a:t>
            </a:r>
            <a:r>
              <a:rPr lang="fr-CH" altLang="de-DE" dirty="0"/>
              <a:t>. La NPR peut soutenir financièrement des projets concernant trois des quatre axes stratégiques du programme d'impulsion: </a:t>
            </a:r>
          </a:p>
          <a:p>
            <a:pPr lvl="1"/>
            <a:r>
              <a:rPr lang="fr-CH" altLang="de-DE" b="1" dirty="0"/>
              <a:t>moderniser le secteur de l'hébergement</a:t>
            </a:r>
          </a:p>
          <a:p>
            <a:pPr lvl="1"/>
            <a:r>
              <a:rPr lang="fr-CH" altLang="de-DE" b="1" dirty="0"/>
              <a:t>renforcer le développement de la qualité et des produits</a:t>
            </a:r>
          </a:p>
          <a:p>
            <a:pPr lvl="1"/>
            <a:r>
              <a:rPr lang="fr-CH" altLang="de-DE" b="1" dirty="0"/>
              <a:t>optimiser les structures et renforcer les coopérations</a:t>
            </a:r>
          </a:p>
          <a:p>
            <a:pPr marL="457200" lvl="1" indent="0">
              <a:spcBef>
                <a:spcPts val="0"/>
              </a:spcBef>
              <a:buNone/>
            </a:pPr>
            <a:br>
              <a:rPr lang="fr-CH" sz="1600" i="1" dirty="0"/>
            </a:br>
            <a:r>
              <a:rPr lang="fr-CH" sz="1400" i="1" dirty="0"/>
              <a:t>Moyens NPR de la Confédération disponibles pour le programme d’impulsion env. CHF 200 </a:t>
            </a:r>
            <a:r>
              <a:rPr lang="fr-CH" sz="1400" i="1" dirty="0" err="1"/>
              <a:t>Mio</a:t>
            </a:r>
            <a:r>
              <a:rPr lang="fr-CH" sz="1400" i="1" dirty="0"/>
              <a:t>.</a:t>
            </a:r>
            <a:r>
              <a:rPr lang="fr-FR" sz="1400" i="1" dirty="0"/>
              <a:t> (contributions à fonds perdu env. 50 </a:t>
            </a:r>
            <a:r>
              <a:rPr lang="fr-FR" sz="1400" i="1" dirty="0" err="1"/>
              <a:t>Mio</a:t>
            </a:r>
            <a:r>
              <a:rPr lang="fr-FR" sz="1400" i="1" dirty="0"/>
              <a:t>., prêts env. 150 </a:t>
            </a:r>
            <a:r>
              <a:rPr lang="fr-FR" sz="1400" i="1" dirty="0" err="1"/>
              <a:t>Mio</a:t>
            </a:r>
            <a:r>
              <a:rPr lang="fr-FR" sz="1400" i="1" dirty="0"/>
              <a:t>.)</a:t>
            </a:r>
            <a:endParaRPr lang="fr-CH" altLang="de-DE" sz="1400" i="1" dirty="0"/>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79825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 « Industrie »</a:t>
            </a:r>
          </a:p>
        </p:txBody>
      </p:sp>
      <p:sp>
        <p:nvSpPr>
          <p:cNvPr id="679939" name="Rectangle 3"/>
          <p:cNvSpPr>
            <a:spLocks noGrp="1" noChangeArrowheads="1"/>
          </p:cNvSpPr>
          <p:nvPr>
            <p:ph idx="1"/>
          </p:nvPr>
        </p:nvSpPr>
        <p:spPr>
          <a:xfrm>
            <a:off x="468000" y="1908000"/>
            <a:ext cx="8568496" cy="3598862"/>
          </a:xfrm>
        </p:spPr>
        <p:txBody>
          <a:bodyPr/>
          <a:lstStyle/>
          <a:p>
            <a:r>
              <a:rPr lang="fr-CH" altLang="de-DE" dirty="0"/>
              <a:t>Dans le domaine de l’industrie la NPR soutiendra des </a:t>
            </a:r>
            <a:r>
              <a:rPr lang="fr-CH" altLang="de-DE" b="1" dirty="0"/>
              <a:t>systèmes de création de valeur ajoutée orientés vers l'exportation </a:t>
            </a:r>
            <a:r>
              <a:rPr lang="fr-CH" altLang="de-DE" dirty="0"/>
              <a:t>y compris des services à haute valeur ajoutée en termes de savoir et proches de la production</a:t>
            </a:r>
          </a:p>
          <a:p>
            <a:r>
              <a:rPr lang="fr-CH" altLang="de-DE" dirty="0"/>
              <a:t>L’</a:t>
            </a:r>
            <a:r>
              <a:rPr lang="fr-CH" altLang="de-DE" b="1" dirty="0"/>
              <a:t>accent</a:t>
            </a:r>
            <a:r>
              <a:rPr lang="fr-CH" altLang="de-DE" dirty="0"/>
              <a:t> sera mis sur la </a:t>
            </a:r>
            <a:r>
              <a:rPr lang="fr-CH" altLang="de-DE" b="1" dirty="0"/>
              <a:t>promotion de l’innovation dans les PME</a:t>
            </a:r>
            <a:r>
              <a:rPr lang="fr-CH" altLang="de-DE" dirty="0"/>
              <a:t> régionales </a:t>
            </a:r>
          </a:p>
          <a:p>
            <a:pPr lvl="1"/>
            <a:r>
              <a:rPr lang="fr-CH" altLang="de-DE" dirty="0"/>
              <a:t>La capacité d’innovation des PME </a:t>
            </a:r>
            <a:r>
              <a:rPr lang="fr-FR" altLang="de-DE" dirty="0"/>
              <a:t>doit être promue par la mise en réseau </a:t>
            </a:r>
            <a:r>
              <a:rPr lang="de-CH" altLang="de-DE" dirty="0"/>
              <a:t>d</a:t>
            </a:r>
            <a:r>
              <a:rPr lang="fr-CH" altLang="de-DE" dirty="0"/>
              <a:t>es entreprises, des institutions de recherche et formation et des pouvoirs publics de même que par les </a:t>
            </a:r>
            <a:r>
              <a:rPr lang="fr-CH" altLang="de-DE" b="1" dirty="0"/>
              <a:t>Systèmes régionaux d’innovation (RIS).</a:t>
            </a:r>
            <a:endParaRPr lang="fr-CH" altLang="de-D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5065219"/>
            <a:ext cx="2555776" cy="169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83805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06" y="2029324"/>
            <a:ext cx="3765396" cy="248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txBox="1">
            <a:spLocks/>
          </p:cNvSpPr>
          <p:nvPr/>
        </p:nvSpPr>
        <p:spPr>
          <a:xfrm>
            <a:off x="467545" y="764704"/>
            <a:ext cx="5688632" cy="514350"/>
          </a:xfrm>
          <a:prstGeom prst="rect">
            <a:avLst/>
          </a:prstGeom>
        </p:spPr>
        <p:txBody>
          <a:bodyPr/>
          <a:lstStyle>
            <a:lvl1pPr algn="l" rtl="0" eaLnBrk="0" fontAlgn="base" hangingPunct="0">
              <a:spcBef>
                <a:spcPct val="0"/>
              </a:spcBef>
              <a:spcAft>
                <a:spcPct val="0"/>
              </a:spcAft>
              <a:defRPr sz="2400" b="1">
                <a:solidFill>
                  <a:srgbClr val="73787B"/>
                </a:solidFill>
                <a:latin typeface="+mj-lt"/>
                <a:ea typeface="+mj-ea"/>
                <a:cs typeface="+mj-cs"/>
              </a:defRPr>
            </a:lvl1pPr>
            <a:lvl2pPr algn="l" rtl="0" eaLnBrk="0" fontAlgn="base" hangingPunct="0">
              <a:spcBef>
                <a:spcPct val="0"/>
              </a:spcBef>
              <a:spcAft>
                <a:spcPct val="0"/>
              </a:spcAft>
              <a:defRPr sz="2400" b="1">
                <a:solidFill>
                  <a:srgbClr val="73787B"/>
                </a:solidFill>
                <a:latin typeface="Arial" charset="0"/>
              </a:defRPr>
            </a:lvl2pPr>
            <a:lvl3pPr algn="l" rtl="0" eaLnBrk="0" fontAlgn="base" hangingPunct="0">
              <a:spcBef>
                <a:spcPct val="0"/>
              </a:spcBef>
              <a:spcAft>
                <a:spcPct val="0"/>
              </a:spcAft>
              <a:defRPr sz="2400" b="1">
                <a:solidFill>
                  <a:srgbClr val="73787B"/>
                </a:solidFill>
                <a:latin typeface="Arial" charset="0"/>
              </a:defRPr>
            </a:lvl3pPr>
            <a:lvl4pPr algn="l" rtl="0" eaLnBrk="0" fontAlgn="base" hangingPunct="0">
              <a:spcBef>
                <a:spcPct val="0"/>
              </a:spcBef>
              <a:spcAft>
                <a:spcPct val="0"/>
              </a:spcAft>
              <a:defRPr sz="2400" b="1">
                <a:solidFill>
                  <a:srgbClr val="73787B"/>
                </a:solidFill>
                <a:latin typeface="Arial" charset="0"/>
              </a:defRPr>
            </a:lvl4pPr>
            <a:lvl5pPr algn="l" rtl="0" eaLnBrk="0" fontAlgn="base" hangingPunct="0">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defRPr/>
            </a:pPr>
            <a:endParaRPr lang="fr-CH" kern="0" dirty="0"/>
          </a:p>
        </p:txBody>
      </p:sp>
      <p:sp>
        <p:nvSpPr>
          <p:cNvPr id="8" name="ZoneTexte 5"/>
          <p:cNvSpPr txBox="1"/>
          <p:nvPr/>
        </p:nvSpPr>
        <p:spPr>
          <a:xfrm>
            <a:off x="4355976" y="1895474"/>
            <a:ext cx="4788024" cy="2462213"/>
          </a:xfrm>
          <a:prstGeom prst="rect">
            <a:avLst/>
          </a:prstGeom>
          <a:noFill/>
        </p:spPr>
        <p:txBody>
          <a:bodyPr wrap="square" rtlCol="0">
            <a:spAutoFit/>
          </a:bodyPr>
          <a:lstStyle/>
          <a:p>
            <a:pPr marL="28575">
              <a:spcBef>
                <a:spcPts val="600"/>
              </a:spcBef>
            </a:pPr>
            <a:r>
              <a:rPr lang="fr-CH" sz="1600" b="1" dirty="0"/>
              <a:t>Base : </a:t>
            </a:r>
            <a:r>
              <a:rPr lang="fr-CH" sz="1600" dirty="0"/>
              <a:t>les cantons définissent les stratégies d’innovation et les appuis à destination des RIS </a:t>
            </a:r>
          </a:p>
          <a:p>
            <a:pPr marL="185738" indent="-157163">
              <a:spcBef>
                <a:spcPts val="600"/>
              </a:spcBef>
              <a:buFont typeface="Arial" panose="020B0604020202020204" pitchFamily="34" charset="0"/>
              <a:buChar char="•"/>
            </a:pPr>
            <a:r>
              <a:rPr lang="fr-CH" sz="1600" b="1" dirty="0"/>
              <a:t>Soutien aux managements des RIS </a:t>
            </a:r>
            <a:r>
              <a:rPr lang="fr-CH" sz="1600" dirty="0"/>
              <a:t>qui assurent la coordination des divers acteurs </a:t>
            </a:r>
            <a:br>
              <a:rPr lang="fr-CH" sz="1600" dirty="0"/>
            </a:br>
            <a:r>
              <a:rPr lang="fr-CH" sz="1600" dirty="0"/>
              <a:t>de l’innovation et de leurs activités</a:t>
            </a:r>
            <a:br>
              <a:rPr lang="fr-CH" sz="1600" dirty="0"/>
            </a:br>
            <a:endParaRPr lang="fr-CH" sz="1600" dirty="0"/>
          </a:p>
          <a:p>
            <a:pPr marL="185738" indent="-157163">
              <a:spcBef>
                <a:spcPts val="600"/>
              </a:spcBef>
              <a:buFont typeface="Arial" panose="020B0604020202020204" pitchFamily="34" charset="0"/>
              <a:buChar char="•"/>
            </a:pPr>
            <a:r>
              <a:rPr lang="fr-CH" sz="1600" b="1" dirty="0"/>
              <a:t>Promotion des services offerts par les managements des RIS aux entreprises</a:t>
            </a:r>
            <a:r>
              <a:rPr lang="fr-CH" sz="1600" dirty="0"/>
              <a:t> (PME)</a:t>
            </a:r>
            <a:r>
              <a:rPr lang="fr-CH" sz="1600" b="1" dirty="0"/>
              <a:t> </a:t>
            </a:r>
            <a:r>
              <a:rPr lang="fr-CH" sz="1600" dirty="0"/>
              <a:t>(accompagnement, mise en réseau etc.)</a:t>
            </a:r>
          </a:p>
        </p:txBody>
      </p:sp>
      <p:sp>
        <p:nvSpPr>
          <p:cNvPr id="3" name="Titel 2"/>
          <p:cNvSpPr>
            <a:spLocks noGrp="1"/>
          </p:cNvSpPr>
          <p:nvPr>
            <p:ph type="title"/>
          </p:nvPr>
        </p:nvSpPr>
        <p:spPr/>
        <p:txBody>
          <a:bodyPr/>
          <a:lstStyle/>
          <a:p>
            <a:r>
              <a:rPr lang="fr-CH" altLang="en-US" dirty="0"/>
              <a:t>Comment la NPR agit-elle sur les RIS ?</a:t>
            </a:r>
            <a:r>
              <a:rPr lang="fr-CH" altLang="de-DE" sz="2800" dirty="0"/>
              <a:t> </a:t>
            </a:r>
            <a:endParaRPr lang="fr-CH" dirty="0"/>
          </a:p>
        </p:txBody>
      </p:sp>
      <p:sp>
        <p:nvSpPr>
          <p:cNvPr id="5" name="Inhaltsplatzhalter 4"/>
          <p:cNvSpPr>
            <a:spLocks noGrp="1"/>
          </p:cNvSpPr>
          <p:nvPr>
            <p:ph idx="1"/>
          </p:nvPr>
        </p:nvSpPr>
        <p:spPr>
          <a:xfrm>
            <a:off x="468000" y="4653136"/>
            <a:ext cx="8496488" cy="853726"/>
          </a:xfrm>
        </p:spPr>
        <p:txBody>
          <a:bodyPr/>
          <a:lstStyle/>
          <a:p>
            <a:pPr marL="266700" indent="-266700">
              <a:buNone/>
            </a:pPr>
            <a:endParaRPr lang="fr-CH" sz="1000" dirty="0">
              <a:sym typeface="Wingdings" panose="05000000000000000000" pitchFamily="2" charset="2"/>
            </a:endParaRPr>
          </a:p>
          <a:p>
            <a:pPr marL="266700" indent="-266700">
              <a:buNone/>
            </a:pPr>
            <a:r>
              <a:rPr lang="fr-CH" sz="1600" b="1" dirty="0">
                <a:sym typeface="Wingdings" panose="05000000000000000000" pitchFamily="2" charset="2"/>
              </a:rPr>
              <a:t> </a:t>
            </a:r>
            <a:r>
              <a:rPr lang="fr-CH" sz="1600" b="1" dirty="0"/>
              <a:t>les acteurs de la promotion de l’innovation coordonnent </a:t>
            </a:r>
            <a:r>
              <a:rPr lang="fr-CH" sz="1600" dirty="0"/>
              <a:t>leurs offres et valorisent les potentiels de synergies</a:t>
            </a:r>
          </a:p>
          <a:p>
            <a:pPr marL="266700" indent="-266700">
              <a:buNone/>
            </a:pPr>
            <a:r>
              <a:rPr lang="fr-CH" sz="1600" dirty="0">
                <a:sym typeface="Wingdings" panose="05000000000000000000" pitchFamily="2" charset="2"/>
              </a:rPr>
              <a:t> </a:t>
            </a:r>
            <a:r>
              <a:rPr lang="fr-CH" sz="1600" b="1" dirty="0"/>
              <a:t>les entreprises (PME) bénéficient d’un soutien répondant à leurs besoins en matière d’innovation de produits ou de processus</a:t>
            </a:r>
          </a:p>
          <a:p>
            <a:pPr marL="0" indent="0">
              <a:buNone/>
            </a:pPr>
            <a:r>
              <a:rPr lang="fr-CH" sz="1600" b="1" dirty="0">
                <a:sym typeface="Wingdings" panose="05000000000000000000" pitchFamily="2" charset="2"/>
              </a:rPr>
              <a:t> </a:t>
            </a:r>
            <a:r>
              <a:rPr lang="fr-CH" sz="1600" b="1" dirty="0"/>
              <a:t>la dynamique de l’innovation est renforcée dans les régions</a:t>
            </a:r>
          </a:p>
          <a:p>
            <a:endParaRPr lang="fr-CH" dirty="0"/>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6217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Autres critères</a:t>
            </a:r>
          </a:p>
        </p:txBody>
      </p:sp>
      <p:sp>
        <p:nvSpPr>
          <p:cNvPr id="679939" name="Rectangle 3"/>
          <p:cNvSpPr>
            <a:spLocks noGrp="1" noChangeArrowheads="1"/>
          </p:cNvSpPr>
          <p:nvPr>
            <p:ph idx="1"/>
          </p:nvPr>
        </p:nvSpPr>
        <p:spPr>
          <a:xfrm>
            <a:off x="468000" y="1908000"/>
            <a:ext cx="8424480" cy="3598862"/>
          </a:xfrm>
        </p:spPr>
        <p:txBody>
          <a:bodyPr/>
          <a:lstStyle/>
          <a:p>
            <a:r>
              <a:rPr lang="fr-CH" altLang="de-DE" b="1" dirty="0"/>
              <a:t>Orientation vers l’exportation : </a:t>
            </a:r>
            <a:r>
              <a:rPr lang="fr-CH" altLang="de-DE" dirty="0"/>
              <a:t>le projet promeut l’exportation de produits et services hors de la région, du canton ou de la Suisse </a:t>
            </a:r>
            <a:r>
              <a:rPr lang="fr-CH" altLang="de-DE" sz="1400" dirty="0"/>
              <a:t>(condition aussi remplie quand des hôtes extérieurs utilisent une offre touristique dans la région)</a:t>
            </a:r>
          </a:p>
          <a:p>
            <a:r>
              <a:rPr lang="fr-CH" altLang="de-DE" b="1" dirty="0"/>
              <a:t>Financement d’impulsion : </a:t>
            </a:r>
            <a:r>
              <a:rPr lang="fr-CH" altLang="de-DE" dirty="0"/>
              <a:t>le financement se limite à la phase de développement et de lancement d’un projet</a:t>
            </a:r>
          </a:p>
          <a:p>
            <a:r>
              <a:rPr lang="fr-CH" altLang="de-DE" b="1" dirty="0"/>
              <a:t>Promotion interentreprises / collaborative </a:t>
            </a:r>
            <a:r>
              <a:rPr lang="fr-CH" altLang="de-DE" dirty="0"/>
              <a:t>:  pas d’appuis pour des projets qui ne bénéficient qu’à une entreprise. L’appui à une entreprise isolée n’entre en compte que si :</a:t>
            </a:r>
          </a:p>
          <a:p>
            <a:pPr lvl="1"/>
            <a:r>
              <a:rPr lang="fr-CH" altLang="de-DE" dirty="0"/>
              <a:t>le projet apporte un bénéfice fondamental pour la région </a:t>
            </a:r>
            <a:br>
              <a:rPr lang="fr-CH" altLang="de-DE" dirty="0"/>
            </a:br>
            <a:r>
              <a:rPr lang="fr-CH" altLang="de-DE" dirty="0"/>
              <a:t>(pilier économique, mise en système)</a:t>
            </a:r>
          </a:p>
          <a:p>
            <a:pPr lvl="1"/>
            <a:r>
              <a:rPr lang="fr-CH" altLang="de-DE" dirty="0"/>
              <a:t>plusieurs entreprises, partenaires, branches, acteurs profitent du projet</a:t>
            </a:r>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60752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Tourisme :</a:t>
            </a:r>
            <a:br>
              <a:rPr lang="fr-CH" dirty="0"/>
            </a:br>
            <a:r>
              <a:rPr lang="fr-CH" dirty="0"/>
              <a:t>Télécabine </a:t>
            </a:r>
            <a:r>
              <a:rPr lang="fr-CH" dirty="0" err="1"/>
              <a:t>CabriO</a:t>
            </a:r>
            <a:r>
              <a:rPr lang="fr-CH" dirty="0"/>
              <a:t> </a:t>
            </a:r>
            <a:r>
              <a:rPr lang="fr-CH" dirty="0" err="1"/>
              <a:t>Stanserhorn</a:t>
            </a:r>
            <a:r>
              <a:rPr lang="fr-CH" dirty="0"/>
              <a:t> </a:t>
            </a:r>
          </a:p>
        </p:txBody>
      </p:sp>
      <p:sp>
        <p:nvSpPr>
          <p:cNvPr id="3" name="Inhaltsplatzhalter 2"/>
          <p:cNvSpPr>
            <a:spLocks noGrp="1"/>
          </p:cNvSpPr>
          <p:nvPr>
            <p:ph idx="1"/>
          </p:nvPr>
        </p:nvSpPr>
        <p:spPr>
          <a:xfrm>
            <a:off x="468000" y="1908000"/>
            <a:ext cx="5400144" cy="3598862"/>
          </a:xfrm>
        </p:spPr>
        <p:txBody>
          <a:bodyPr/>
          <a:lstStyle/>
          <a:p>
            <a:r>
              <a:rPr lang="fr-CH" sz="1800" dirty="0"/>
              <a:t>Cabines à deux étages comme nouvelle offre avec fort rayonnement d’image</a:t>
            </a:r>
          </a:p>
          <a:p>
            <a:r>
              <a:rPr lang="fr-CH" sz="1800" dirty="0"/>
              <a:t>Pérennisation à long terme de la télécabine </a:t>
            </a:r>
            <a:br>
              <a:rPr lang="fr-CH" sz="1800" dirty="0"/>
            </a:br>
            <a:r>
              <a:rPr lang="fr-CH" sz="1800" dirty="0"/>
              <a:t>du </a:t>
            </a:r>
            <a:r>
              <a:rPr lang="fr-CH" sz="1800" dirty="0" err="1"/>
              <a:t>Stanserhorn</a:t>
            </a:r>
            <a:r>
              <a:rPr lang="fr-CH" sz="1800" dirty="0"/>
              <a:t> comme élément central du marketing territorial du canton de </a:t>
            </a:r>
            <a:r>
              <a:rPr lang="fr-CH" sz="1800" dirty="0" err="1"/>
              <a:t>Niedwald</a:t>
            </a:r>
            <a:endParaRPr lang="fr-CH" sz="1800" dirty="0"/>
          </a:p>
          <a:p>
            <a:r>
              <a:rPr lang="fr-CH" sz="1800" dirty="0"/>
              <a:t>L’effet publicitaire et l’augmentation du nombre </a:t>
            </a:r>
            <a:br>
              <a:rPr lang="fr-CH" sz="1800" dirty="0"/>
            </a:br>
            <a:r>
              <a:rPr lang="fr-CH" sz="1800" dirty="0"/>
              <a:t>de visiteurs augmenteront la création de valeur </a:t>
            </a:r>
            <a:br>
              <a:rPr lang="fr-CH" sz="1800" dirty="0"/>
            </a:br>
            <a:r>
              <a:rPr lang="fr-CH" sz="1800" dirty="0"/>
              <a:t>de toute la région (hôtellerie, gastronomie, sous-traitance, etc.)</a:t>
            </a:r>
          </a:p>
          <a:p>
            <a:r>
              <a:rPr lang="fr-CH" sz="1800" dirty="0"/>
              <a:t>Effets économiques positifs au-delà des </a:t>
            </a:r>
            <a:br>
              <a:rPr lang="fr-CH" sz="1800" dirty="0"/>
            </a:br>
            <a:r>
              <a:rPr lang="fr-CH" sz="1800" dirty="0"/>
              <a:t>frontières cantonales par la collaboration </a:t>
            </a:r>
            <a:br>
              <a:rPr lang="fr-CH" sz="1800" dirty="0"/>
            </a:br>
            <a:r>
              <a:rPr lang="fr-CH" sz="1800" dirty="0"/>
              <a:t>avec les entreprises </a:t>
            </a:r>
            <a:r>
              <a:rPr lang="fr-CH" sz="1800" dirty="0" err="1"/>
              <a:t>Garaventa</a:t>
            </a:r>
            <a:r>
              <a:rPr lang="fr-CH" sz="1800" dirty="0"/>
              <a:t> (</a:t>
            </a:r>
            <a:r>
              <a:rPr lang="fr-CH" sz="1800" dirty="0" err="1"/>
              <a:t>Goldau</a:t>
            </a:r>
            <a:r>
              <a:rPr lang="fr-CH" sz="1800" dirty="0"/>
              <a:t>) et </a:t>
            </a:r>
            <a:r>
              <a:rPr lang="fr-CH" sz="1800" dirty="0" err="1"/>
              <a:t>Gangloff</a:t>
            </a:r>
            <a:r>
              <a:rPr lang="fr-CH" sz="1800" dirty="0"/>
              <a:t> (Berne) </a:t>
            </a:r>
          </a:p>
        </p:txBody>
      </p:sp>
      <p:pic>
        <p:nvPicPr>
          <p:cNvPr id="5" name="Inhaltsplatzhalter 4"/>
          <p:cNvPicPr>
            <a:picLocks noGrp="1" noChangeAspect="1"/>
          </p:cNvPicPr>
          <p:nvPr>
            <p:ph sz="half" idx="4294967295"/>
          </p:nvPr>
        </p:nvPicPr>
        <p:blipFill rotWithShape="1">
          <a:blip r:embed="rId2" cstate="screen">
            <a:extLst>
              <a:ext uri="{28A0092B-C50C-407E-A947-70E740481C1C}">
                <a14:useLocalDpi xmlns:a14="http://schemas.microsoft.com/office/drawing/2010/main"/>
              </a:ext>
            </a:extLst>
          </a:blip>
          <a:srcRect/>
          <a:stretch/>
        </p:blipFill>
        <p:spPr>
          <a:xfrm>
            <a:off x="6342063" y="2016125"/>
            <a:ext cx="2801937" cy="3473450"/>
          </a:xfrm>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20777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Tourisme :</a:t>
            </a:r>
            <a:br>
              <a:rPr lang="fr-CH" dirty="0"/>
            </a:br>
            <a:r>
              <a:rPr lang="fr-CH" dirty="0"/>
              <a:t>Réorganisation du tourisme tessinois</a:t>
            </a:r>
          </a:p>
        </p:txBody>
      </p:sp>
      <p:sp>
        <p:nvSpPr>
          <p:cNvPr id="3" name="Inhaltsplatzhalter 2"/>
          <p:cNvSpPr>
            <a:spLocks noGrp="1"/>
          </p:cNvSpPr>
          <p:nvPr>
            <p:ph idx="1"/>
          </p:nvPr>
        </p:nvSpPr>
        <p:spPr>
          <a:xfrm>
            <a:off x="468000" y="1908000"/>
            <a:ext cx="4392032" cy="3598862"/>
          </a:xfrm>
        </p:spPr>
        <p:txBody>
          <a:bodyPr/>
          <a:lstStyle/>
          <a:p>
            <a:r>
              <a:rPr lang="fr-CH" sz="1800" dirty="0"/>
              <a:t>Passage de «</a:t>
            </a:r>
            <a:r>
              <a:rPr lang="fr-CH" sz="1000" dirty="0"/>
              <a:t> </a:t>
            </a:r>
            <a:r>
              <a:rPr lang="fr-CH" sz="1800" dirty="0"/>
              <a:t>10+1</a:t>
            </a:r>
            <a:r>
              <a:rPr lang="fr-CH" sz="1000" dirty="0"/>
              <a:t> </a:t>
            </a:r>
            <a:r>
              <a:rPr lang="fr-CH" sz="1800" dirty="0"/>
              <a:t>» à «</a:t>
            </a:r>
            <a:r>
              <a:rPr lang="fr-CH" sz="1000" dirty="0"/>
              <a:t> </a:t>
            </a:r>
            <a:r>
              <a:rPr lang="fr-CH" sz="1800" dirty="0"/>
              <a:t>4+1</a:t>
            </a:r>
            <a:r>
              <a:rPr lang="fr-CH" sz="1000" dirty="0"/>
              <a:t> </a:t>
            </a:r>
            <a:r>
              <a:rPr lang="fr-CH" sz="1800" dirty="0"/>
              <a:t>» organisations </a:t>
            </a:r>
          </a:p>
          <a:p>
            <a:r>
              <a:rPr lang="fr-CH" sz="1800" dirty="0"/>
              <a:t>Meilleure coordination, effets d’échelle, professionnalisation et spécialisation grâce aux nouvelles organisations touristiques régionales</a:t>
            </a:r>
          </a:p>
          <a:p>
            <a:r>
              <a:rPr lang="fr-CH" sz="1800" dirty="0"/>
              <a:t>Développement de nouveaux </a:t>
            </a:r>
            <a:br>
              <a:rPr lang="fr-CH" sz="1800" dirty="0"/>
            </a:br>
            <a:r>
              <a:rPr lang="fr-CH" sz="1800" dirty="0"/>
              <a:t>produits touristiques régionaux et suprarégionaux</a:t>
            </a:r>
          </a:p>
          <a:p>
            <a:r>
              <a:rPr lang="fr-CH" sz="1800" dirty="0"/>
              <a:t>Amélioration de la compétitivité du secteur touristique</a:t>
            </a:r>
          </a:p>
          <a:p>
            <a:pPr marL="0" indent="0">
              <a:buNone/>
            </a:pPr>
            <a:endParaRPr lang="fr-CH" dirty="0"/>
          </a:p>
        </p:txBody>
      </p:sp>
      <p:pic>
        <p:nvPicPr>
          <p:cNvPr id="1026" name="Picture 2" descr="http://rapport.planval.ch/seco_project/files/images/117_0g7re_TI_Riorganizzazione_del_turismo_ticinese_Organisation_nach_Reform.jpg"/>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4860032" y="2506664"/>
            <a:ext cx="4283968" cy="28329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15517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Industrie :</a:t>
            </a:r>
            <a:br>
              <a:rPr lang="fr-CH" dirty="0"/>
            </a:br>
            <a:r>
              <a:rPr lang="de-CH" dirty="0"/>
              <a:t>Swiss Creative Center</a:t>
            </a:r>
          </a:p>
        </p:txBody>
      </p:sp>
      <p:sp>
        <p:nvSpPr>
          <p:cNvPr id="3" name="Inhaltsplatzhalter 2"/>
          <p:cNvSpPr>
            <a:spLocks noGrp="1"/>
          </p:cNvSpPr>
          <p:nvPr>
            <p:ph idx="1"/>
          </p:nvPr>
        </p:nvSpPr>
        <p:spPr>
          <a:xfrm>
            <a:off x="468000" y="1908000"/>
            <a:ext cx="5256128" cy="3598862"/>
          </a:xfrm>
        </p:spPr>
        <p:txBody>
          <a:bodyPr/>
          <a:lstStyle/>
          <a:p>
            <a:pPr lvl="0"/>
            <a:r>
              <a:rPr lang="fr-CH" sz="1800" dirty="0"/>
              <a:t>Centre associatif neuchâtelois d’animation </a:t>
            </a:r>
            <a:br>
              <a:rPr lang="fr-CH" sz="1800" dirty="0"/>
            </a:br>
            <a:r>
              <a:rPr lang="fr-CH" sz="1800" dirty="0"/>
              <a:t>des processus créatifs et interface entre les milieux créatifs et les entreprises</a:t>
            </a:r>
          </a:p>
          <a:p>
            <a:pPr lvl="0"/>
            <a:r>
              <a:rPr lang="fr-CH" sz="1800" dirty="0"/>
              <a:t>Intégration innovante d’un </a:t>
            </a:r>
            <a:r>
              <a:rPr lang="fr-CH" sz="1800" dirty="0" err="1"/>
              <a:t>Think</a:t>
            </a:r>
            <a:r>
              <a:rPr lang="fr-CH" sz="1800" dirty="0"/>
              <a:t> </a:t>
            </a:r>
            <a:r>
              <a:rPr lang="fr-CH" sz="1800" dirty="0" err="1"/>
              <a:t>Lab</a:t>
            </a:r>
            <a:r>
              <a:rPr lang="fr-CH" sz="1800" dirty="0"/>
              <a:t> (Laboratoire de réflexion) et d’un </a:t>
            </a:r>
            <a:r>
              <a:rPr lang="fr-CH" sz="1800" dirty="0" err="1"/>
              <a:t>Fab</a:t>
            </a:r>
            <a:r>
              <a:rPr lang="fr-CH" sz="1800" dirty="0"/>
              <a:t> </a:t>
            </a:r>
            <a:r>
              <a:rPr lang="fr-CH" sz="1800" dirty="0" err="1"/>
              <a:t>Lab</a:t>
            </a:r>
            <a:r>
              <a:rPr lang="fr-CH" sz="1800" dirty="0"/>
              <a:t> (Atelier de prototypage) </a:t>
            </a:r>
            <a:r>
              <a:rPr lang="fr-CH" sz="1800" dirty="0">
                <a:sym typeface="Wingdings" panose="05000000000000000000" pitchFamily="2" charset="2"/>
              </a:rPr>
              <a:t> met en fonction une chaîne de créativité de l’idée à sa réalisation et au développement de prototypes, en passant par la validation </a:t>
            </a:r>
            <a:br>
              <a:rPr lang="fr-CH" sz="1800" dirty="0">
                <a:sym typeface="Wingdings" panose="05000000000000000000" pitchFamily="2" charset="2"/>
              </a:rPr>
            </a:br>
            <a:r>
              <a:rPr lang="fr-CH" sz="1800" dirty="0">
                <a:sym typeface="Wingdings" panose="05000000000000000000" pitchFamily="2" charset="2"/>
              </a:rPr>
              <a:t>du concept</a:t>
            </a:r>
            <a:endParaRPr lang="fr-CH" sz="1800" dirty="0"/>
          </a:p>
          <a:p>
            <a:pPr lvl="0"/>
            <a:r>
              <a:rPr lang="fr-CH" sz="1800" dirty="0"/>
              <a:t>Mobilisation et augmentation du potentiel d’innovation par la collaboration entre entreprises, designers, ingénieurs, artistes, étudiants, etc.</a:t>
            </a:r>
          </a:p>
          <a:p>
            <a:pPr marL="0" indent="0">
              <a:buNone/>
            </a:pPr>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296" y="1908000"/>
            <a:ext cx="2690704" cy="3986836"/>
          </a:xfrm>
          <a:prstGeom prst="rect">
            <a:avLst/>
          </a:prstGeom>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94478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4" y="1080000"/>
            <a:ext cx="8677276" cy="576263"/>
          </a:xfrm>
        </p:spPr>
        <p:txBody>
          <a:bodyPr/>
          <a:lstStyle/>
          <a:p>
            <a:r>
              <a:rPr lang="fr-CH" sz="2000" dirty="0"/>
              <a:t>Exemple Industrie :</a:t>
            </a:r>
            <a:br>
              <a:rPr lang="fr-CH" dirty="0"/>
            </a:br>
            <a:r>
              <a:rPr lang="fr-CH" dirty="0" err="1"/>
              <a:t>phænovum</a:t>
            </a:r>
            <a:endParaRPr lang="fr-CH" dirty="0"/>
          </a:p>
        </p:txBody>
      </p:sp>
      <p:sp>
        <p:nvSpPr>
          <p:cNvPr id="3" name="Inhaltsplatzhalter 2"/>
          <p:cNvSpPr>
            <a:spLocks noGrp="1"/>
          </p:cNvSpPr>
          <p:nvPr>
            <p:ph idx="1"/>
          </p:nvPr>
        </p:nvSpPr>
        <p:spPr>
          <a:xfrm>
            <a:off x="467998" y="1908000"/>
            <a:ext cx="5328138" cy="3598862"/>
          </a:xfrm>
        </p:spPr>
        <p:txBody>
          <a:bodyPr/>
          <a:lstStyle/>
          <a:p>
            <a:r>
              <a:rPr lang="fr-CH" sz="1800" dirty="0"/>
              <a:t>Offre de formation proche de la </a:t>
            </a:r>
            <a:br>
              <a:rPr lang="fr-CH" sz="1800" dirty="0"/>
            </a:br>
            <a:r>
              <a:rPr lang="fr-CH" sz="1800" dirty="0"/>
              <a:t>pratique pour les enfants et jeunes du </a:t>
            </a:r>
            <a:r>
              <a:rPr lang="fr-CH" sz="1800" dirty="0" err="1"/>
              <a:t>Dreiländereck</a:t>
            </a:r>
            <a:r>
              <a:rPr lang="fr-CH" sz="1800" dirty="0"/>
              <a:t> CH–D–F pour les motiver </a:t>
            </a:r>
            <a:br>
              <a:rPr lang="fr-CH" sz="1800" dirty="0"/>
            </a:br>
            <a:r>
              <a:rPr lang="fr-CH" sz="1800" dirty="0"/>
              <a:t>au sujet des sciences naturelles et de la technique (cours, visites d’entreprises, </a:t>
            </a:r>
            <a:br>
              <a:rPr lang="fr-CH" sz="1800" dirty="0"/>
            </a:br>
            <a:r>
              <a:rPr lang="fr-CH" sz="1800" dirty="0"/>
              <a:t>stages, concours, etc.)</a:t>
            </a:r>
          </a:p>
          <a:p>
            <a:r>
              <a:rPr lang="fr-CH" sz="1800" dirty="0"/>
              <a:t>Partenariat Public-Privé</a:t>
            </a:r>
          </a:p>
          <a:p>
            <a:r>
              <a:rPr lang="fr-CH" sz="1800" dirty="0"/>
              <a:t>Fort engagement des entreprises de la région</a:t>
            </a:r>
          </a:p>
          <a:p>
            <a:r>
              <a:rPr lang="fr-CH" sz="1800" dirty="0"/>
              <a:t>Coopération transfrontalière (projet Interreg A)</a:t>
            </a:r>
          </a:p>
          <a:p>
            <a:r>
              <a:rPr lang="fr-CH" sz="1800" dirty="0"/>
              <a:t>La promotion de la relève doit permettre à l’économie régionale d’avoir accès à une main d’œuvre qualifiée </a:t>
            </a:r>
            <a:r>
              <a:rPr lang="fr-CH" sz="1800" dirty="0">
                <a:sym typeface="Wingdings" panose="05000000000000000000" pitchFamily="2" charset="2"/>
              </a:rPr>
              <a:t> </a:t>
            </a:r>
            <a:r>
              <a:rPr lang="fr-CH" sz="1800" dirty="0"/>
              <a:t>renforcement durable de la région économique</a:t>
            </a:r>
          </a:p>
        </p:txBody>
      </p:sp>
      <p:pic>
        <p:nvPicPr>
          <p:cNvPr id="1026" name="Picture 2" descr="C:\Users\kristin.PLANVALBRIG\Desktop\Bild3k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8" y="1988840"/>
            <a:ext cx="3419872" cy="2063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9316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br>
              <a:rPr lang="fr-CH" altLang="de-DE" sz="1800" dirty="0"/>
            </a:br>
            <a:r>
              <a:rPr lang="fr-CH" altLang="de-DE" sz="2000" dirty="0"/>
              <a:t>Pour en savoir plus ?</a:t>
            </a:r>
            <a:br>
              <a:rPr lang="fr-CH" altLang="de-DE" dirty="0"/>
            </a:br>
            <a:r>
              <a:rPr lang="fr-CH" altLang="de-DE" dirty="0"/>
              <a:t>Guichets</a:t>
            </a:r>
            <a:br>
              <a:rPr lang="fr-CH" altLang="de-DE" dirty="0"/>
            </a:br>
            <a:endParaRPr lang="fr-CH" altLang="de-DE" dirty="0"/>
          </a:p>
        </p:txBody>
      </p:sp>
      <p:sp>
        <p:nvSpPr>
          <p:cNvPr id="679939" name="Rectangle 3"/>
          <p:cNvSpPr>
            <a:spLocks noGrp="1" noChangeArrowheads="1"/>
          </p:cNvSpPr>
          <p:nvPr>
            <p:ph idx="1"/>
          </p:nvPr>
        </p:nvSpPr>
        <p:spPr>
          <a:xfrm>
            <a:off x="468000" y="1908000"/>
            <a:ext cx="8496488" cy="3753248"/>
          </a:xfrm>
        </p:spPr>
        <p:txBody>
          <a:bodyPr/>
          <a:lstStyle/>
          <a:p>
            <a:r>
              <a:rPr lang="fr-CH" altLang="de-DE" sz="1800" b="1" dirty="0"/>
              <a:t>Bureaux NPR cantonaux </a:t>
            </a:r>
            <a:r>
              <a:rPr lang="fr-CH" altLang="de-DE" sz="1800" dirty="0"/>
              <a:t>et, selon les régions/cantons/projets, responsables du développement régional qui s’occupent de la mise en œuvre de la NPR au niveau des projets (</a:t>
            </a:r>
            <a:r>
              <a:rPr lang="fr-CH" altLang="de-DE" sz="1800" b="1" dirty="0"/>
              <a:t>Management régionaux, Managements des RIS, etc.</a:t>
            </a:r>
            <a:r>
              <a:rPr lang="fr-CH" altLang="de-DE" sz="1800" dirty="0"/>
              <a:t>)</a:t>
            </a:r>
          </a:p>
          <a:p>
            <a:r>
              <a:rPr lang="fr-CH" altLang="de-DE" sz="1800" b="1" dirty="0"/>
              <a:t>Responsables Interreg cantonaux </a:t>
            </a:r>
            <a:r>
              <a:rPr lang="fr-CH" altLang="de-DE" sz="1800" dirty="0"/>
              <a:t>et </a:t>
            </a:r>
            <a:r>
              <a:rPr lang="fr-CH" altLang="de-DE" sz="1800" b="1" dirty="0"/>
              <a:t>bureaux de coordination Interreg</a:t>
            </a:r>
          </a:p>
          <a:p>
            <a:r>
              <a:rPr lang="fr-FR" altLang="de-DE" sz="1800" b="1" dirty="0"/>
              <a:t>regiosuisse </a:t>
            </a:r>
            <a:r>
              <a:rPr lang="fr-FR" altLang="de-DE" sz="1800" dirty="0"/>
              <a:t>et le </a:t>
            </a:r>
            <a:r>
              <a:rPr lang="fr-FR" altLang="de-DE" sz="1800" b="1" dirty="0"/>
              <a:t>SECO</a:t>
            </a:r>
            <a:r>
              <a:rPr lang="fr-FR" altLang="de-DE" sz="1800" dirty="0"/>
              <a:t> (Secteur Politique régionale et d’organisation du territoire, DSRE) sont aussi à disposition pour répondre à vos questions.</a:t>
            </a:r>
            <a:br>
              <a:rPr lang="fr-FR" altLang="de-DE" sz="1800" dirty="0"/>
            </a:br>
            <a:endParaRPr lang="fr-CH" altLang="de-DE" dirty="0"/>
          </a:p>
          <a:p>
            <a:pPr>
              <a:buFont typeface="Wingdings"/>
              <a:buChar char="à"/>
            </a:pPr>
            <a:r>
              <a:rPr lang="fr-CH" altLang="de-DE" sz="1800" i="1" dirty="0">
                <a:solidFill>
                  <a:srgbClr val="B4BE00"/>
                </a:solidFill>
                <a:sym typeface="Wingdings" panose="05000000000000000000" pitchFamily="2" charset="2"/>
              </a:rPr>
              <a:t>Adresses de contact : </a:t>
            </a:r>
            <a:r>
              <a:rPr lang="fr-CH" altLang="de-DE" sz="1800" i="1" dirty="0">
                <a:solidFill>
                  <a:srgbClr val="B4BE00"/>
                </a:solidFill>
                <a:sym typeface="Wingdings" panose="05000000000000000000" pitchFamily="2" charset="2"/>
                <a:hlinkClick r:id="rId2"/>
              </a:rPr>
              <a:t>www.regiosuisse.ch/fr/addresses</a:t>
            </a:r>
            <a:endParaRPr lang="fr-CH" altLang="de-DE" sz="1800" i="1" dirty="0">
              <a:solidFill>
                <a:srgbClr val="B4BE00"/>
              </a:solidFill>
              <a:sym typeface="Wingdings" panose="05000000000000000000" pitchFamily="2" charset="2"/>
            </a:endParaRPr>
          </a:p>
          <a:p>
            <a:pPr>
              <a:buFont typeface="Wingdings"/>
              <a:buChar char="à"/>
            </a:pPr>
            <a:r>
              <a:rPr lang="fr-CH" sz="1800" i="1" dirty="0">
                <a:solidFill>
                  <a:srgbClr val="B4BE00"/>
                </a:solidFill>
              </a:rPr>
              <a:t>Plus d’informations sur la NPR : </a:t>
            </a:r>
            <a:r>
              <a:rPr lang="fr-CH" sz="1800" i="1" dirty="0">
                <a:solidFill>
                  <a:srgbClr val="B4BE00"/>
                </a:solidFill>
                <a:hlinkClick r:id="rId3"/>
              </a:rPr>
              <a:t>www.regiosuisse.ch</a:t>
            </a:r>
            <a:r>
              <a:rPr lang="fr-CH" sz="1800" i="1" dirty="0">
                <a:solidFill>
                  <a:srgbClr val="B4BE00"/>
                </a:solidFill>
              </a:rPr>
              <a:t>  </a:t>
            </a:r>
          </a:p>
          <a:p>
            <a:pPr>
              <a:buFont typeface="Wingdings"/>
              <a:buChar char="à"/>
            </a:pPr>
            <a:r>
              <a:rPr lang="fr-CH" sz="1800" i="1" dirty="0">
                <a:solidFill>
                  <a:srgbClr val="B4BE00"/>
                </a:solidFill>
              </a:rPr>
              <a:t>Plus d’informations sur Interreg, ESPON et URBACT : </a:t>
            </a:r>
            <a:r>
              <a:rPr lang="fr-CH" sz="1800" i="1" dirty="0">
                <a:solidFill>
                  <a:srgbClr val="B4BE00"/>
                </a:solidFill>
                <a:hlinkClick r:id="rId4"/>
              </a:rPr>
              <a:t>www.interreg.ch</a:t>
            </a:r>
            <a:r>
              <a:rPr lang="fr-CH" sz="1800" i="1" dirty="0">
                <a:solidFill>
                  <a:srgbClr val="B4BE00"/>
                </a:solidFill>
              </a:rPr>
              <a:t> </a:t>
            </a:r>
          </a:p>
          <a:p>
            <a:pPr marL="0" indent="0">
              <a:buNone/>
            </a:pPr>
            <a:br>
              <a:rPr lang="fr-CH" altLang="de-DE" dirty="0"/>
            </a:br>
            <a:endParaRPr lang="fr-CH" altLang="de-DE" dirty="0"/>
          </a:p>
          <a:p>
            <a:pPr marL="0" indent="0">
              <a:buNone/>
            </a:pPr>
            <a:endParaRPr lang="fr-CH" altLang="de-DE" dirty="0"/>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14724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veut la NPR ?</a:t>
            </a:r>
            <a:br>
              <a:rPr lang="fr-CH" altLang="de-DE" sz="2000" dirty="0"/>
            </a:br>
            <a:r>
              <a:rPr lang="fr-CH" altLang="de-DE" dirty="0"/>
              <a:t>Objectifs et effets escomptés</a:t>
            </a:r>
          </a:p>
        </p:txBody>
      </p:sp>
      <p:sp>
        <p:nvSpPr>
          <p:cNvPr id="679939" name="Rectangle 3"/>
          <p:cNvSpPr>
            <a:spLocks noGrp="1" noChangeArrowheads="1"/>
          </p:cNvSpPr>
          <p:nvPr>
            <p:ph idx="1"/>
          </p:nvPr>
        </p:nvSpPr>
        <p:spPr>
          <a:xfrm>
            <a:off x="468000" y="1908000"/>
            <a:ext cx="8424480" cy="3598862"/>
          </a:xfrm>
        </p:spPr>
        <p:txBody>
          <a:bodyPr/>
          <a:lstStyle/>
          <a:p>
            <a:pPr marL="0" indent="0">
              <a:buNone/>
            </a:pPr>
            <a:r>
              <a:rPr lang="fr-CH" altLang="de-DE" dirty="0"/>
              <a:t>Dans le cadre de la </a:t>
            </a:r>
            <a:r>
              <a:rPr lang="fr-CH" altLang="de-DE" b="1" dirty="0"/>
              <a:t>N</a:t>
            </a:r>
            <a:r>
              <a:rPr lang="fr-CH" altLang="de-DE" dirty="0"/>
              <a:t>ouvelle </a:t>
            </a:r>
            <a:r>
              <a:rPr lang="fr-CH" altLang="de-DE" b="1" dirty="0"/>
              <a:t>p</a:t>
            </a:r>
            <a:r>
              <a:rPr lang="fr-CH" altLang="de-DE" dirty="0"/>
              <a:t>olitique </a:t>
            </a:r>
            <a:r>
              <a:rPr lang="fr-CH" altLang="de-DE" b="1" dirty="0"/>
              <a:t>r</a:t>
            </a:r>
            <a:r>
              <a:rPr lang="fr-CH" altLang="de-DE" dirty="0"/>
              <a:t>égionale (</a:t>
            </a:r>
            <a:r>
              <a:rPr lang="fr-CH" altLang="de-DE" b="1" dirty="0"/>
              <a:t>NPR</a:t>
            </a:r>
            <a:r>
              <a:rPr lang="fr-CH" altLang="de-DE" dirty="0"/>
              <a:t>) la Confédération et les cantons aident les </a:t>
            </a:r>
            <a:r>
              <a:rPr lang="fr-CH" altLang="de-DE" b="1" dirty="0"/>
              <a:t>régions de montagne, les régions rurales et les régions frontalières</a:t>
            </a:r>
            <a:r>
              <a:rPr lang="fr-CH" altLang="de-DE" dirty="0"/>
              <a:t> à promouvoir leur </a:t>
            </a:r>
            <a:r>
              <a:rPr lang="fr-CH" altLang="de-DE" b="1" dirty="0"/>
              <a:t>développement économique</a:t>
            </a:r>
            <a:r>
              <a:rPr lang="fr-CH" altLang="de-DE"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8959"/>
            <a:ext cx="5624983" cy="350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promeut la NPR ?</a:t>
            </a:r>
            <a:br>
              <a:rPr lang="fr-CH" altLang="de-DE" sz="2000" dirty="0"/>
            </a:br>
            <a:r>
              <a:rPr lang="fr-CH" altLang="de-DE" dirty="0"/>
              <a:t>Mesures</a:t>
            </a:r>
          </a:p>
        </p:txBody>
      </p:sp>
      <p:sp>
        <p:nvSpPr>
          <p:cNvPr id="679939" name="Rectangle 3"/>
          <p:cNvSpPr>
            <a:spLocks noGrp="1" noChangeArrowheads="1"/>
          </p:cNvSpPr>
          <p:nvPr>
            <p:ph idx="1"/>
          </p:nvPr>
        </p:nvSpPr>
        <p:spPr>
          <a:xfrm>
            <a:off x="468000" y="1908000"/>
            <a:ext cx="8496488" cy="3753248"/>
          </a:xfrm>
        </p:spPr>
        <p:txBody>
          <a:bodyPr/>
          <a:lstStyle/>
          <a:p>
            <a:pPr marL="0" indent="0">
              <a:buNone/>
            </a:pPr>
            <a:r>
              <a:rPr lang="fr-CH" altLang="de-DE" b="1" dirty="0"/>
              <a:t>Appuis financiers …</a:t>
            </a:r>
          </a:p>
          <a:p>
            <a:r>
              <a:rPr lang="fr-CH" altLang="de-DE" b="1" dirty="0"/>
              <a:t>à des initiatives, projets et programmes </a:t>
            </a:r>
            <a:r>
              <a:rPr lang="fr-CH" altLang="de-DE" dirty="0"/>
              <a:t>qui améliorent la compétitivité et la création de valeur dans les régions. </a:t>
            </a:r>
            <a:br>
              <a:rPr lang="fr-CH" altLang="de-DE" dirty="0"/>
            </a:br>
            <a:r>
              <a:rPr lang="fr-FR" altLang="de-DE" dirty="0"/>
              <a:t>La participation suisse aux programmes transfrontaliers </a:t>
            </a:r>
            <a:r>
              <a:rPr lang="fr-FR" altLang="de-DE" b="1" dirty="0" err="1"/>
              <a:t>Interreg</a:t>
            </a:r>
            <a:r>
              <a:rPr lang="fr-FR" altLang="de-DE" b="1" dirty="0"/>
              <a:t>, ESPON et URBACT </a:t>
            </a:r>
            <a:r>
              <a:rPr lang="fr-FR" altLang="de-DE" dirty="0"/>
              <a:t>en fait aussi partie.</a:t>
            </a:r>
          </a:p>
          <a:p>
            <a:r>
              <a:rPr lang="fr-CH" altLang="de-DE" b="1" dirty="0">
                <a:sym typeface="Wingdings" panose="05000000000000000000" pitchFamily="2" charset="2"/>
              </a:rPr>
              <a:t>à des responsables du développement régional </a:t>
            </a:r>
            <a:r>
              <a:rPr lang="fr-CH" altLang="de-DE" dirty="0">
                <a:sym typeface="Wingdings" panose="05000000000000000000" pitchFamily="2" charset="2"/>
              </a:rPr>
              <a:t>(managements régionaux, managements des RIS, etc.), organismes qui initient et accompagnent des projets et des processus NPR.</a:t>
            </a:r>
          </a:p>
          <a:p>
            <a:pPr marL="0" indent="0">
              <a:buNone/>
            </a:pPr>
            <a:endParaRPr lang="de-CH" altLang="de-DE" sz="1600" b="1" dirty="0">
              <a:sym typeface="Wingdings" panose="05000000000000000000" pitchFamily="2" charset="2"/>
            </a:endParaRPr>
          </a:p>
          <a:p>
            <a:pPr marL="0" indent="0">
              <a:buNone/>
            </a:pPr>
            <a:r>
              <a:rPr lang="de-CH" altLang="de-DE" sz="1600" b="1" i="1" dirty="0" err="1">
                <a:sym typeface="Wingdings" panose="05000000000000000000" pitchFamily="2" charset="2"/>
              </a:rPr>
              <a:t>Depuis</a:t>
            </a:r>
            <a:r>
              <a:rPr lang="de-CH" altLang="de-DE" sz="1600" b="1" i="1" dirty="0">
                <a:sym typeface="Wingdings" panose="05000000000000000000" pitchFamily="2" charset="2"/>
              </a:rPr>
              <a:t> 2016 </a:t>
            </a:r>
            <a:r>
              <a:rPr lang="de-CH" altLang="de-DE" sz="1600" b="1" i="1" dirty="0" err="1">
                <a:sym typeface="Wingdings" panose="05000000000000000000" pitchFamily="2" charset="2"/>
              </a:rPr>
              <a:t>sont</a:t>
            </a:r>
            <a:r>
              <a:rPr lang="de-CH" altLang="de-DE" sz="1600" b="1" i="1" dirty="0">
                <a:sym typeface="Wingdings" panose="05000000000000000000" pitchFamily="2" charset="2"/>
              </a:rPr>
              <a:t> en </a:t>
            </a:r>
            <a:r>
              <a:rPr lang="de-CH" altLang="de-DE" sz="1600" b="1" i="1" dirty="0" err="1">
                <a:sym typeface="Wingdings" panose="05000000000000000000" pitchFamily="2" charset="2"/>
              </a:rPr>
              <a:t>outre</a:t>
            </a:r>
            <a:r>
              <a:rPr lang="de-CH" altLang="de-DE" sz="1600" b="1" i="1" dirty="0">
                <a:sym typeface="Wingdings" panose="05000000000000000000" pitchFamily="2" charset="2"/>
              </a:rPr>
              <a:t> </a:t>
            </a:r>
            <a:r>
              <a:rPr lang="de-CH" altLang="de-DE" sz="1600" b="1" i="1" dirty="0" err="1">
                <a:sym typeface="Wingdings" panose="05000000000000000000" pitchFamily="2" charset="2"/>
              </a:rPr>
              <a:t>encouragées</a:t>
            </a:r>
            <a:r>
              <a:rPr lang="de-CH" altLang="de-DE" sz="1600" b="1" i="1" dirty="0">
                <a:sym typeface="Wingdings" panose="05000000000000000000" pitchFamily="2" charset="2"/>
              </a:rPr>
              <a:t> </a:t>
            </a:r>
            <a:r>
              <a:rPr lang="de-CH" altLang="de-DE" sz="1600" b="1" i="1" dirty="0" err="1">
                <a:sym typeface="Wingdings" panose="05000000000000000000" pitchFamily="2" charset="2"/>
              </a:rPr>
              <a:t>dans</a:t>
            </a:r>
            <a:r>
              <a:rPr lang="de-CH" altLang="de-DE" sz="1600" b="1" i="1" dirty="0">
                <a:sym typeface="Wingdings" panose="05000000000000000000" pitchFamily="2" charset="2"/>
              </a:rPr>
              <a:t> le </a:t>
            </a:r>
            <a:r>
              <a:rPr lang="de-CH" altLang="de-DE" sz="1600" b="1" i="1" dirty="0" err="1">
                <a:sym typeface="Wingdings" panose="05000000000000000000" pitchFamily="2" charset="2"/>
              </a:rPr>
              <a:t>cadre</a:t>
            </a:r>
            <a:r>
              <a:rPr lang="de-CH" altLang="de-DE" sz="1600" b="1" i="1" dirty="0">
                <a:sym typeface="Wingdings" panose="05000000000000000000" pitchFamily="2" charset="2"/>
              </a:rPr>
              <a:t> de la NPR </a:t>
            </a:r>
            <a:r>
              <a:rPr lang="fr-FR" altLang="de-DE" sz="1600" b="1" i="1" dirty="0">
                <a:sym typeface="Wingdings" panose="05000000000000000000" pitchFamily="2" charset="2"/>
              </a:rPr>
              <a:t>des mesures de coopération ville-campagne</a:t>
            </a:r>
            <a:r>
              <a:rPr lang="fr-FR" altLang="de-DE" sz="1600" i="1" dirty="0">
                <a:sym typeface="Wingdings" panose="05000000000000000000" pitchFamily="2" charset="2"/>
              </a:rPr>
              <a:t> de mise en œuvre de la politique des agglomérations et de la politique pour les espaces ruraux et les régions de montagne </a:t>
            </a:r>
            <a:r>
              <a:rPr lang="de-CH" altLang="de-DE" sz="1600" i="1" dirty="0">
                <a:sym typeface="Wingdings" panose="05000000000000000000" pitchFamily="2" charset="2"/>
              </a:rPr>
              <a:t>: </a:t>
            </a:r>
            <a:r>
              <a:rPr lang="fr-CH" sz="1600" b="1" i="1" dirty="0"/>
              <a:t>p. ex. </a:t>
            </a:r>
            <a:r>
              <a:rPr lang="fr-CH" altLang="de-DE" sz="1600" b="1" i="1" dirty="0">
                <a:sym typeface="Wingdings" panose="05000000000000000000" pitchFamily="2" charset="2"/>
              </a:rPr>
              <a:t>Programme pilote Territoire d'action Economie (PHR Economie)</a:t>
            </a:r>
            <a:r>
              <a:rPr lang="fr-CH" altLang="de-DE" sz="1600" i="1" dirty="0">
                <a:sym typeface="Wingdings" panose="05000000000000000000" pitchFamily="2" charset="2"/>
              </a:rPr>
              <a:t>.</a:t>
            </a:r>
            <a:endParaRPr lang="de-CH" altLang="de-DE" sz="1600" i="1" dirty="0">
              <a:sym typeface="Wingdings" panose="05000000000000000000" pitchFamily="2" charset="2"/>
            </a:endParaRPr>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30612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Mesures d‘accompagnement</a:t>
            </a:r>
          </a:p>
        </p:txBody>
      </p:sp>
      <p:pic>
        <p:nvPicPr>
          <p:cNvPr id="7" name="Picture 6" descr="C:\Users\kristin.PLANVALBRIG\Desktop\formation regiosuisse016 kle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5653" y="4993068"/>
            <a:ext cx="1445280" cy="96210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900443">
            <a:off x="5130543" y="4891023"/>
            <a:ext cx="8969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6998" y="4885081"/>
            <a:ext cx="823289" cy="117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E:\TISCHDISKUSSION_0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9733" y="4995731"/>
            <a:ext cx="1452742" cy="9669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REGIOSUISSE_RIGI_JPG\KAENZELI_0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818" y="4995731"/>
            <a:ext cx="1453115" cy="96692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131246" y="4857231"/>
            <a:ext cx="1786323" cy="292388"/>
          </a:xfrm>
          <a:prstGeom prst="rect">
            <a:avLst/>
          </a:prstGeom>
          <a:noFill/>
        </p:spPr>
        <p:txBody>
          <a:bodyPr wrap="none" rtlCol="0">
            <a:spAutoFit/>
          </a:bodyPr>
          <a:lstStyle/>
          <a:p>
            <a:r>
              <a:rPr lang="fr-CH" sz="1300" b="1" dirty="0">
                <a:solidFill>
                  <a:srgbClr val="B4BE2C"/>
                </a:solidFill>
              </a:rPr>
              <a:t>www.regiosuisse.ch</a:t>
            </a:r>
          </a:p>
        </p:txBody>
      </p:sp>
      <p:sp>
        <p:nvSpPr>
          <p:cNvPr id="679939" name="Rectangle 3"/>
          <p:cNvSpPr>
            <a:spLocks noGrp="1" noChangeArrowheads="1"/>
          </p:cNvSpPr>
          <p:nvPr>
            <p:ph idx="1"/>
          </p:nvPr>
        </p:nvSpPr>
        <p:spPr>
          <a:xfrm>
            <a:off x="468000" y="1908000"/>
            <a:ext cx="8352472" cy="3598862"/>
          </a:xfrm>
        </p:spPr>
        <p:txBody>
          <a:bodyPr/>
          <a:lstStyle/>
          <a:p>
            <a:r>
              <a:rPr lang="fr-CH" altLang="de-DE" b="1" dirty="0"/>
              <a:t>Renforcer la coordination entre la NPR et d’autres politiques et stratégies fédérales </a:t>
            </a:r>
            <a:r>
              <a:rPr lang="fr-CH" altLang="de-DE" dirty="0"/>
              <a:t>(p. ex. tourisme, PME, innovation, politique agricole, agglomérations, </a:t>
            </a:r>
            <a:r>
              <a:rPr lang="fr-CH" dirty="0"/>
              <a:t>politique pour les espaces ruraux et les régions de montagne, Projet de territoire suisse)</a:t>
            </a:r>
            <a:endParaRPr lang="fr-CH" altLang="de-DE" dirty="0"/>
          </a:p>
          <a:p>
            <a:r>
              <a:rPr lang="fr-CH" altLang="de-DE" b="1" dirty="0"/>
              <a:t>regiosuisse</a:t>
            </a:r>
            <a:r>
              <a:rPr lang="fr-CH" altLang="de-DE" dirty="0"/>
              <a:t> – Centre du réseau de développement régional </a:t>
            </a:r>
            <a:br>
              <a:rPr lang="fr-CH" altLang="de-DE" dirty="0"/>
            </a:br>
            <a:r>
              <a:rPr lang="fr-CH" altLang="de-DE" dirty="0">
                <a:sym typeface="Wingdings" panose="05000000000000000000" pitchFamily="2" charset="2"/>
              </a:rPr>
              <a:t> met en réseau, explicite et diffuse </a:t>
            </a:r>
            <a:r>
              <a:rPr lang="fr-CH" altLang="de-DE" b="1" dirty="0">
                <a:sym typeface="Wingdings" panose="05000000000000000000" pitchFamily="2" charset="2"/>
              </a:rPr>
              <a:t>les connaissances et expériences utiles pour une mise en œuvre réussie de la NPR</a:t>
            </a:r>
            <a:endParaRPr lang="fr-CH" altLang="de-DE" dirty="0"/>
          </a:p>
        </p:txBody>
      </p:sp>
      <p:pic>
        <p:nvPicPr>
          <p:cNvPr id="13" name="Grafik 12"/>
          <p:cNvPicPr/>
          <p:nvPr/>
        </p:nvPicPr>
        <p:blipFill>
          <a:blip r:embed="rId7"/>
          <a:stretch>
            <a:fillRect/>
          </a:stretch>
        </p:blipFill>
        <p:spPr>
          <a:xfrm>
            <a:off x="6962558" y="5157100"/>
            <a:ext cx="2003274" cy="805553"/>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30098">
            <a:off x="5829751" y="4966284"/>
            <a:ext cx="916403" cy="1304112"/>
          </a:xfrm>
          <a:prstGeom prst="rect">
            <a:avLst/>
          </a:prstGeom>
        </p:spPr>
      </p:pic>
      <p:sp>
        <p:nvSpPr>
          <p:cNvPr id="1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59684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Quels appuis peuvent-ils être sollicités ?</a:t>
            </a:r>
            <a:br>
              <a:rPr lang="fr-CH" altLang="de-DE" sz="2000" dirty="0"/>
            </a:br>
            <a:r>
              <a:rPr lang="fr-CH" altLang="de-DE" dirty="0"/>
              <a:t>Aides financières</a:t>
            </a:r>
          </a:p>
        </p:txBody>
      </p:sp>
      <p:sp>
        <p:nvSpPr>
          <p:cNvPr id="679939" name="Rectangle 3"/>
          <p:cNvSpPr>
            <a:spLocks noGrp="1" noChangeArrowheads="1"/>
          </p:cNvSpPr>
          <p:nvPr>
            <p:ph idx="1"/>
          </p:nvPr>
        </p:nvSpPr>
        <p:spPr>
          <a:xfrm>
            <a:off x="468000" y="1908000"/>
            <a:ext cx="8676000" cy="4257304"/>
          </a:xfrm>
        </p:spPr>
        <p:txBody>
          <a:bodyPr/>
          <a:lstStyle/>
          <a:p>
            <a:r>
              <a:rPr lang="fr-CH" altLang="de-DE" b="1" dirty="0"/>
              <a:t>Contributions à fonds perdu </a:t>
            </a:r>
            <a:r>
              <a:rPr lang="fr-CH" altLang="de-DE" dirty="0"/>
              <a:t>pour la préparation, la réalisation et l’évaluation d’initiatives, de programmes et de projets</a:t>
            </a:r>
            <a:endParaRPr lang="fr-CH" dirty="0">
              <a:sym typeface="Wingdings" panose="05000000000000000000" pitchFamily="2" charset="2"/>
            </a:endParaRPr>
          </a:p>
          <a:p>
            <a:pPr marL="358775" lvl="0" indent="0">
              <a:spcBef>
                <a:spcPts val="600"/>
              </a:spcBef>
              <a:buNone/>
              <a:defRPr/>
            </a:pPr>
            <a:r>
              <a:rPr lang="fr-FR" sz="1200" i="1" dirty="0"/>
              <a:t>Moyens fédéraux à disposition 2016-19 : env. 105 </a:t>
            </a:r>
            <a:r>
              <a:rPr lang="fr-FR" sz="1200" i="1" dirty="0" err="1"/>
              <a:t>Mio</a:t>
            </a:r>
            <a:r>
              <a:rPr lang="fr-FR" sz="1200" i="1" dirty="0"/>
              <a:t>. + contributions cantonales (prestation équivalente)</a:t>
            </a:r>
          </a:p>
          <a:p>
            <a:pPr marL="358775" lvl="0" indent="0">
              <a:spcBef>
                <a:spcPts val="600"/>
              </a:spcBef>
              <a:buNone/>
              <a:defRPr/>
            </a:pPr>
            <a:r>
              <a:rPr lang="fr-CH" sz="1200" i="1" dirty="0"/>
              <a:t>Moyens supplémentaires de la Confédération pour le programme</a:t>
            </a:r>
            <a:r>
              <a:rPr lang="fr-FR" sz="1200" i="1" dirty="0"/>
              <a:t> d'impulsion 2016-19 en faveur du tourisme </a:t>
            </a:r>
            <a:r>
              <a:rPr lang="fr-CH" sz="1200" i="1" dirty="0"/>
              <a:t>: </a:t>
            </a:r>
            <a:br>
              <a:rPr lang="fr-CH" sz="1200" i="1" dirty="0"/>
            </a:br>
            <a:r>
              <a:rPr lang="fr-CH" sz="1200" i="1" dirty="0"/>
              <a:t>env. 50 </a:t>
            </a:r>
            <a:r>
              <a:rPr lang="fr-CH" sz="1200" i="1" dirty="0" err="1"/>
              <a:t>Mio</a:t>
            </a:r>
            <a:r>
              <a:rPr lang="fr-CH" sz="1200" i="1" dirty="0"/>
              <a:t>. + contributions cantonales (prestation équivalente)</a:t>
            </a:r>
          </a:p>
          <a:p>
            <a:pPr lvl="0"/>
            <a:r>
              <a:rPr lang="fr-CH" altLang="de-DE" b="1" dirty="0">
                <a:solidFill>
                  <a:srgbClr val="000000"/>
                </a:solidFill>
              </a:rPr>
              <a:t>Prêts à intérêts réduits ou sans intérêts </a:t>
            </a:r>
            <a:r>
              <a:rPr lang="fr-CH" altLang="de-DE" dirty="0">
                <a:solidFill>
                  <a:srgbClr val="000000"/>
                </a:solidFill>
              </a:rPr>
              <a:t>pour des initiatives d’infrastructures orientées vers la création de valeur qui améliorent l’attractivité territoriale</a:t>
            </a:r>
            <a:endParaRPr lang="fr-CH" altLang="de-DE" b="1" dirty="0">
              <a:solidFill>
                <a:srgbClr val="000000"/>
              </a:solidFill>
            </a:endParaRPr>
          </a:p>
          <a:p>
            <a:pPr marL="271463" indent="0">
              <a:buNone/>
            </a:pPr>
            <a:r>
              <a:rPr lang="fr-CH" sz="1200" i="1" dirty="0"/>
              <a:t>  Moyens fédéraux à disposition 2016-19 : env. 200 </a:t>
            </a:r>
            <a:r>
              <a:rPr lang="fr-CH" sz="1200" i="1" dirty="0" err="1"/>
              <a:t>Mio</a:t>
            </a:r>
            <a:r>
              <a:rPr lang="fr-CH" sz="1200" i="1" dirty="0"/>
              <a:t>. + prêts/contributions cantonales (prestation équivalente)</a:t>
            </a:r>
          </a:p>
          <a:p>
            <a:pPr marL="271463" indent="0">
              <a:buNone/>
            </a:pPr>
            <a:r>
              <a:rPr lang="fr-FR" sz="1200" i="1" dirty="0"/>
              <a:t>  Prêts/contributions supplémentaires de la Confédération pour le programme d'impulsion 2016-19 en faveur du tourisme : </a:t>
            </a:r>
            <a:br>
              <a:rPr lang="fr-FR" sz="1200" i="1" dirty="0"/>
            </a:br>
            <a:r>
              <a:rPr lang="fr-FR" sz="1200" i="1" dirty="0"/>
              <a:t>  env. 150  </a:t>
            </a:r>
            <a:r>
              <a:rPr lang="fr-FR" sz="1200" i="1" dirty="0" err="1"/>
              <a:t>Mio</a:t>
            </a:r>
            <a:r>
              <a:rPr lang="fr-FR" sz="1200" i="1" dirty="0"/>
              <a:t>. + prêts/contributions cantonales (prestation équivalente) </a:t>
            </a:r>
          </a:p>
          <a:p>
            <a:pPr marL="271463" indent="0">
              <a:buNone/>
            </a:pPr>
            <a:endParaRPr lang="fr-CH" sz="1200" i="1" dirty="0"/>
          </a:p>
          <a:p>
            <a:pPr marL="0" lvl="0" indent="0">
              <a:buNone/>
            </a:pPr>
            <a:r>
              <a:rPr lang="fr-FR" altLang="de-DE" sz="1600" i="1" dirty="0">
                <a:solidFill>
                  <a:srgbClr val="000000"/>
                </a:solidFill>
              </a:rPr>
              <a:t>Des </a:t>
            </a:r>
            <a:r>
              <a:rPr lang="fr-FR" altLang="de-DE" sz="1600" b="1" i="1" dirty="0">
                <a:solidFill>
                  <a:srgbClr val="000000"/>
                </a:solidFill>
              </a:rPr>
              <a:t>allègements fiscaux </a:t>
            </a:r>
            <a:r>
              <a:rPr lang="fr-FR" altLang="de-DE" sz="1600" i="1" dirty="0">
                <a:solidFill>
                  <a:srgbClr val="000000"/>
                </a:solidFill>
              </a:rPr>
              <a:t>seront en outre accordés à des entreprises industrielles et à des entreprises de services proches de la production qui créent de nouvelles places de travail ou réorientent des emplois existants dans les régions rurales présentant des faiblesses structurelles</a:t>
            </a:r>
          </a:p>
          <a:p>
            <a:pPr marL="0" indent="0" eaLnBrk="1" hangingPunct="1">
              <a:buNone/>
              <a:defRPr/>
            </a:pPr>
            <a:r>
              <a:rPr lang="fr-CH" dirty="0">
                <a:solidFill>
                  <a:srgbClr val="000000"/>
                </a:solidFill>
              </a:rPr>
              <a:t>		</a:t>
            </a:r>
          </a:p>
          <a:p>
            <a:pPr lvl="1"/>
            <a:endParaRPr lang="fr-CH" dirty="0"/>
          </a:p>
          <a:p>
            <a:endParaRPr lang="fr-CH" altLang="de-DE" dirty="0"/>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88990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Précisions sur les aides financières</a:t>
            </a:r>
          </a:p>
        </p:txBody>
      </p:sp>
      <p:sp>
        <p:nvSpPr>
          <p:cNvPr id="679939" name="Rectangle 3"/>
          <p:cNvSpPr>
            <a:spLocks noGrp="1" noChangeArrowheads="1"/>
          </p:cNvSpPr>
          <p:nvPr>
            <p:ph idx="1"/>
          </p:nvPr>
        </p:nvSpPr>
        <p:spPr>
          <a:xfrm>
            <a:off x="468000" y="1908000"/>
            <a:ext cx="8676000" cy="3598862"/>
          </a:xfrm>
        </p:spPr>
        <p:txBody>
          <a:bodyPr/>
          <a:lstStyle/>
          <a:p>
            <a:r>
              <a:rPr lang="fr-FR" altLang="de-DE" dirty="0"/>
              <a:t>Les cantons participent globalement aux aides financières dans une mesure au moins égale à celle de la Confédération.</a:t>
            </a:r>
          </a:p>
          <a:p>
            <a:r>
              <a:rPr lang="fr-CH" altLang="de-DE" dirty="0"/>
              <a:t>Les montants sont en proportion avec les effets globaux des initiatives.</a:t>
            </a:r>
          </a:p>
          <a:p>
            <a:r>
              <a:rPr lang="fr-CH" altLang="de-DE" dirty="0"/>
              <a:t>Les bénéficiaires doivent engager des moyens propres dans les initiatives.</a:t>
            </a:r>
          </a:p>
          <a:p>
            <a:pPr marL="0" indent="0">
              <a:buNone/>
            </a:pPr>
            <a:endParaRPr lang="fr-CH" altLang="de-DE" sz="1600" i="1" dirty="0">
              <a:sym typeface="Wingdings" panose="05000000000000000000" pitchFamily="2" charset="2"/>
            </a:endParaRPr>
          </a:p>
          <a:p>
            <a:pPr marL="0" indent="0">
              <a:buNone/>
            </a:pPr>
            <a:r>
              <a:rPr lang="fr-CH" altLang="de-DE" sz="1600" i="1" dirty="0">
                <a:sym typeface="Wingdings" panose="05000000000000000000" pitchFamily="2" charset="2"/>
              </a:rPr>
              <a:t>Des dispositions spécifiques sont valables pour les allègements fiscaux </a:t>
            </a:r>
            <a:br>
              <a:rPr lang="fr-CH" altLang="de-DE" sz="1600" i="1" dirty="0">
                <a:sym typeface="Wingdings" panose="05000000000000000000" pitchFamily="2" charset="2"/>
              </a:rPr>
            </a:br>
            <a:r>
              <a:rPr lang="fr-CH" altLang="de-DE" sz="1600" i="1" dirty="0">
                <a:sym typeface="Wingdings" panose="05000000000000000000" pitchFamily="2" charset="2"/>
              </a:rPr>
              <a:t> ordonnance séparée.</a:t>
            </a:r>
            <a:endParaRPr lang="fr-CH" altLang="de-DE" sz="1600" i="1" dirty="0"/>
          </a:p>
          <a:p>
            <a:pPr marL="0" indent="0">
              <a:buNone/>
            </a:pPr>
            <a:endParaRPr lang="fr-CH" altLang="de-DE" dirty="0"/>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11066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4" y="1080000"/>
            <a:ext cx="8677276" cy="576263"/>
          </a:xfrm>
        </p:spPr>
        <p:txBody>
          <a:bodyPr/>
          <a:lstStyle/>
          <a:p>
            <a:r>
              <a:rPr lang="fr-FR" sz="2000" dirty="0"/>
              <a:t>Où vont les appuis de la NPR ? </a:t>
            </a:r>
            <a:br>
              <a:rPr lang="de-CH" dirty="0"/>
            </a:br>
            <a:r>
              <a:rPr lang="de-CH" dirty="0" err="1"/>
              <a:t>Domaine</a:t>
            </a:r>
            <a:r>
              <a:rPr lang="de-CH" dirty="0"/>
              <a:t> de </a:t>
            </a:r>
            <a:r>
              <a:rPr lang="de-CH" dirty="0" err="1"/>
              <a:t>promotion</a:t>
            </a:r>
            <a:r>
              <a:rPr lang="de-CH" dirty="0"/>
              <a:t> de la NPR</a:t>
            </a:r>
          </a:p>
        </p:txBody>
      </p:sp>
      <p:sp>
        <p:nvSpPr>
          <p:cNvPr id="3" name="Inhaltsplatzhalter 2"/>
          <p:cNvSpPr>
            <a:spLocks noGrp="1"/>
          </p:cNvSpPr>
          <p:nvPr>
            <p:ph sz="half" idx="1"/>
          </p:nvPr>
        </p:nvSpPr>
        <p:spPr>
          <a:xfrm>
            <a:off x="468000" y="2016000"/>
            <a:ext cx="8568496" cy="3598862"/>
          </a:xfrm>
        </p:spPr>
        <p:txBody>
          <a:bodyPr/>
          <a:lstStyle/>
          <a:p>
            <a:pPr marL="0" indent="0">
              <a:buNone/>
            </a:pPr>
            <a:r>
              <a:rPr lang="fr-FR" dirty="0"/>
              <a:t>Les initiatives promues doivent développer leurs effets en priorité </a:t>
            </a:r>
            <a:r>
              <a:rPr lang="fr-FR" b="1" dirty="0"/>
              <a:t>dans les zones de montagne, les espaces ruraux ou les régions transfrontalières</a:t>
            </a:r>
            <a:endParaRPr lang="fr-FR" dirty="0"/>
          </a:p>
          <a:p>
            <a:pPr marL="0" indent="0">
              <a:buNone/>
            </a:pPr>
            <a:endParaRPr lang="de-CH" dirty="0"/>
          </a:p>
          <a:p>
            <a:endParaRPr lang="de-CH" dirty="0"/>
          </a:p>
        </p:txBody>
      </p:sp>
      <p:sp>
        <p:nvSpPr>
          <p:cNvPr id="6" name="AutoShape 2" descr="Bildergebnis für schwei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Rechteck 4"/>
          <p:cNvSpPr/>
          <p:nvPr/>
        </p:nvSpPr>
        <p:spPr>
          <a:xfrm>
            <a:off x="4550766" y="3212976"/>
            <a:ext cx="4293850" cy="2494016"/>
          </a:xfrm>
          <a:prstGeom prst="rect">
            <a:avLst/>
          </a:prstGeom>
        </p:spPr>
        <p:txBody>
          <a:bodyPr wrap="square">
            <a:spAutoFit/>
          </a:bodyPr>
          <a:lstStyle/>
          <a:p>
            <a:pPr marL="355600" indent="-355600">
              <a:lnSpc>
                <a:spcPct val="90000"/>
              </a:lnSpc>
            </a:pPr>
            <a:r>
              <a:rPr lang="de-CH" sz="1600" dirty="0">
                <a:solidFill>
                  <a:srgbClr val="000000"/>
                </a:solidFill>
                <a:sym typeface="Wingdings" pitchFamily="2" charset="2"/>
              </a:rPr>
              <a:t> </a:t>
            </a:r>
            <a:r>
              <a:rPr lang="de-CH" sz="1600" dirty="0" err="1">
                <a:solidFill>
                  <a:srgbClr val="000000"/>
                </a:solidFill>
                <a:sym typeface="Wingdings" pitchFamily="2" charset="2"/>
              </a:rPr>
              <a:t>Toute</a:t>
            </a:r>
            <a:r>
              <a:rPr lang="de-CH" sz="1600" dirty="0">
                <a:solidFill>
                  <a:srgbClr val="000000"/>
                </a:solidFill>
                <a:sym typeface="Wingdings" pitchFamily="2" charset="2"/>
              </a:rPr>
              <a:t> la Suisse sauf :</a:t>
            </a:r>
            <a:endParaRPr lang="de-DE" sz="1600" i="1" dirty="0">
              <a:solidFill>
                <a:srgbClr val="000000"/>
              </a:solidFill>
            </a:endParaRPr>
          </a:p>
          <a:p>
            <a:pPr marL="355600" indent="-177800">
              <a:lnSpc>
                <a:spcPct val="90000"/>
              </a:lnSpc>
              <a:spcBef>
                <a:spcPts val="200"/>
              </a:spcBef>
              <a:buFontTx/>
              <a:buChar char="•"/>
              <a:tabLst>
                <a:tab pos="355600" algn="l"/>
              </a:tabLst>
            </a:pPr>
            <a:r>
              <a:rPr lang="fr-FR" sz="1600" dirty="0">
                <a:solidFill>
                  <a:srgbClr val="000000"/>
                </a:solidFill>
                <a:sym typeface="Wingdings" pitchFamily="2" charset="2"/>
              </a:rPr>
              <a:t>les grandes agglomérations de Zurich, Bâle, Berne, Lausanne et Genève</a:t>
            </a:r>
            <a:r>
              <a:rPr lang="de-DE" sz="1600" dirty="0">
                <a:solidFill>
                  <a:srgbClr val="000000"/>
                </a:solidFill>
                <a:sym typeface="Wingdings" pitchFamily="2" charset="2"/>
              </a:rPr>
              <a:t> </a:t>
            </a:r>
          </a:p>
          <a:p>
            <a:pPr marL="355600" indent="-177800">
              <a:lnSpc>
                <a:spcPct val="90000"/>
              </a:lnSpc>
              <a:spcBef>
                <a:spcPts val="200"/>
              </a:spcBef>
              <a:buFontTx/>
              <a:buChar char="•"/>
              <a:tabLst>
                <a:tab pos="355600" algn="l"/>
              </a:tabLst>
            </a:pPr>
            <a:r>
              <a:rPr lang="fr-FR" sz="1600" dirty="0">
                <a:solidFill>
                  <a:srgbClr val="000000"/>
                </a:solidFill>
                <a:sym typeface="Wingdings" pitchFamily="2" charset="2"/>
              </a:rPr>
              <a:t>les cantons villes BL, BS, GE, SO, ZG et de même qu‘une grande partie des cantons de ZH et AG</a:t>
            </a:r>
          </a:p>
          <a:p>
            <a:pPr marL="177800" indent="88900">
              <a:lnSpc>
                <a:spcPct val="90000"/>
              </a:lnSpc>
              <a:spcBef>
                <a:spcPts val="0"/>
              </a:spcBef>
              <a:tabLst>
                <a:tab pos="444500" algn="l"/>
              </a:tabLst>
            </a:pPr>
            <a:br>
              <a:rPr lang="de-DE" sz="1600" i="1" dirty="0">
                <a:solidFill>
                  <a:srgbClr val="000000"/>
                </a:solidFill>
                <a:sym typeface="Wingdings" pitchFamily="2" charset="2"/>
              </a:rPr>
            </a:br>
            <a:r>
              <a:rPr lang="fr-FR" sz="1600" i="1" dirty="0">
                <a:solidFill>
                  <a:srgbClr val="000000"/>
                </a:solidFill>
                <a:sym typeface="Wingdings" pitchFamily="2" charset="2"/>
              </a:rPr>
              <a:t>Exceptions : quand les cantons font la preuve du besoin</a:t>
            </a:r>
            <a:endParaRPr lang="de-CH" sz="1600" i="1" dirty="0">
              <a:solidFill>
                <a:srgbClr val="000000"/>
              </a:solidFill>
              <a:sym typeface="Wingdings" pitchFamily="2" charset="2"/>
            </a:endParaRPr>
          </a:p>
          <a:p>
            <a:pPr marL="444500" indent="-177800">
              <a:lnSpc>
                <a:spcPct val="90000"/>
              </a:lnSpc>
              <a:spcBef>
                <a:spcPts val="200"/>
              </a:spcBef>
              <a:buFontTx/>
              <a:buChar char="•"/>
              <a:tabLst>
                <a:tab pos="444500" algn="l"/>
              </a:tabLst>
            </a:pPr>
            <a:endParaRPr lang="de-CH" sz="1100" i="1" dirty="0">
              <a:solidFill>
                <a:srgbClr val="000000"/>
              </a:solidFill>
              <a:sym typeface="Wingdings" pitchFamily="2" charset="2"/>
            </a:endParaRPr>
          </a:p>
          <a:p>
            <a:pPr marL="444500" indent="-177800">
              <a:lnSpc>
                <a:spcPct val="90000"/>
              </a:lnSpc>
              <a:spcBef>
                <a:spcPts val="200"/>
              </a:spcBef>
              <a:buFontTx/>
              <a:buChar char="•"/>
              <a:tabLst>
                <a:tab pos="444500" algn="l"/>
              </a:tabLst>
            </a:pPr>
            <a:endParaRPr lang="de-DE" sz="1100" dirty="0">
              <a:solidFill>
                <a:srgbClr val="000000"/>
              </a:solidFill>
              <a:sym typeface="Wingdings" pitchFamily="2" charset="2"/>
            </a:endParaRPr>
          </a:p>
        </p:txBody>
      </p:sp>
      <p:sp>
        <p:nvSpPr>
          <p:cNvPr id="8" name="Rechteck 7"/>
          <p:cNvSpPr/>
          <p:nvPr/>
        </p:nvSpPr>
        <p:spPr>
          <a:xfrm>
            <a:off x="468000" y="5373216"/>
            <a:ext cx="8568496" cy="1323439"/>
          </a:xfrm>
          <a:prstGeom prst="rect">
            <a:avLst/>
          </a:prstGeom>
        </p:spPr>
        <p:txBody>
          <a:bodyPr wrap="square">
            <a:spAutoFit/>
          </a:bodyPr>
          <a:lstStyle/>
          <a:p>
            <a:endParaRPr lang="de-CH" sz="1600" i="1" dirty="0">
              <a:solidFill>
                <a:srgbClr val="FF0000"/>
              </a:solidFill>
            </a:endParaRPr>
          </a:p>
          <a:p>
            <a:r>
              <a:rPr lang="de-CH" sz="1600" i="1" dirty="0"/>
              <a:t>Dans le </a:t>
            </a:r>
            <a:r>
              <a:rPr lang="de-CH" sz="1600" i="1" dirty="0" err="1"/>
              <a:t>cadre</a:t>
            </a:r>
            <a:r>
              <a:rPr lang="de-CH" sz="1600" i="1" dirty="0"/>
              <a:t> </a:t>
            </a:r>
            <a:r>
              <a:rPr lang="de-CH" sz="1600" i="1" dirty="0" err="1"/>
              <a:t>d‘</a:t>
            </a:r>
            <a:r>
              <a:rPr lang="de-CH" sz="1600" b="1" i="1" dirty="0" err="1"/>
              <a:t>Interreg</a:t>
            </a:r>
            <a:r>
              <a:rPr lang="de-CH" sz="1600" b="1" i="1" dirty="0"/>
              <a:t>, ESPON, URBACT et </a:t>
            </a:r>
            <a:r>
              <a:rPr lang="fr-FR" sz="1600" i="1" dirty="0"/>
              <a:t>des Systèmes régionaux d’innovation </a:t>
            </a:r>
            <a:r>
              <a:rPr lang="de-CH" sz="1600" b="1" i="1" dirty="0"/>
              <a:t>(RIS) </a:t>
            </a:r>
            <a:r>
              <a:rPr lang="de-CH" sz="1600" i="1" dirty="0" err="1"/>
              <a:t>ainsi</a:t>
            </a:r>
            <a:r>
              <a:rPr lang="de-CH" sz="1600" i="1" dirty="0"/>
              <a:t> </a:t>
            </a:r>
            <a:r>
              <a:rPr lang="de-CH" sz="1600" i="1" dirty="0" err="1"/>
              <a:t>que</a:t>
            </a:r>
            <a:r>
              <a:rPr lang="de-CH" sz="1600" i="1" dirty="0"/>
              <a:t> du </a:t>
            </a:r>
            <a:r>
              <a:rPr lang="fr-FR" sz="1600" i="1" dirty="0"/>
              <a:t>Programme pilote Territoire d'action Economie </a:t>
            </a:r>
            <a:r>
              <a:rPr lang="fr-FR" sz="1600" b="1" i="1" dirty="0"/>
              <a:t>(PHR Economie)</a:t>
            </a:r>
            <a:r>
              <a:rPr lang="fr-FR" sz="1600" i="1" dirty="0"/>
              <a:t> est également soutenue la </a:t>
            </a:r>
            <a:r>
              <a:rPr lang="fr-FR" sz="1600" b="1" i="1" dirty="0"/>
              <a:t>collaboration au niveau suprarégional </a:t>
            </a:r>
            <a:r>
              <a:rPr lang="de-CH" sz="1600" i="1" dirty="0"/>
              <a:t>– </a:t>
            </a:r>
            <a:r>
              <a:rPr lang="de-CH" sz="1600" i="1" dirty="0" err="1"/>
              <a:t>qui</a:t>
            </a:r>
            <a:r>
              <a:rPr lang="de-CH" sz="1600" i="1" dirty="0"/>
              <a:t> </a:t>
            </a:r>
            <a:r>
              <a:rPr lang="de-CH" sz="1600" i="1" dirty="0" err="1"/>
              <a:t>inclut</a:t>
            </a:r>
            <a:r>
              <a:rPr lang="de-CH" sz="1600" i="1" dirty="0"/>
              <a:t> </a:t>
            </a:r>
            <a:r>
              <a:rPr lang="de-CH" sz="1600" i="1" dirty="0" err="1"/>
              <a:t>également</a:t>
            </a:r>
            <a:r>
              <a:rPr lang="de-CH" sz="1600" i="1" dirty="0"/>
              <a:t> les </a:t>
            </a:r>
            <a:r>
              <a:rPr lang="de-CH" sz="1600" i="1" dirty="0" err="1"/>
              <a:t>grands</a:t>
            </a:r>
            <a:r>
              <a:rPr lang="de-CH" sz="1600" i="1" dirty="0"/>
              <a:t> </a:t>
            </a:r>
            <a:r>
              <a:rPr lang="de-CH" sz="1600" i="1" dirty="0" err="1"/>
              <a:t>centres</a:t>
            </a:r>
            <a:r>
              <a:rPr lang="de-CH" sz="1600" i="1" dirty="0"/>
              <a:t> </a:t>
            </a:r>
            <a:r>
              <a:rPr lang="de-CH" sz="1600" i="1" dirty="0" err="1"/>
              <a:t>comme</a:t>
            </a:r>
            <a:r>
              <a:rPr lang="de-CH" sz="1600" i="1" dirty="0"/>
              <a:t> </a:t>
            </a:r>
            <a:r>
              <a:rPr lang="de-CH" sz="1600" i="1" dirty="0" err="1"/>
              <a:t>moteurs</a:t>
            </a:r>
            <a:r>
              <a:rPr lang="de-CH" sz="1600" i="1" dirty="0"/>
              <a:t> de </a:t>
            </a:r>
            <a:r>
              <a:rPr lang="de-CH" sz="1600" i="1" dirty="0" err="1"/>
              <a:t>développement</a:t>
            </a:r>
            <a:r>
              <a:rPr lang="de-CH" sz="1600" i="1" dirty="0"/>
              <a:t>.</a:t>
            </a:r>
          </a:p>
        </p:txBody>
      </p:sp>
      <p:sp>
        <p:nvSpPr>
          <p:cNvPr id="10"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96952"/>
            <a:ext cx="3743960" cy="270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0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000" dirty="0" err="1"/>
              <a:t>Qui</a:t>
            </a:r>
            <a:r>
              <a:rPr lang="de-CH" sz="2000" dirty="0"/>
              <a:t> </a:t>
            </a:r>
            <a:r>
              <a:rPr lang="de-CH" sz="2000" dirty="0" err="1"/>
              <a:t>met</a:t>
            </a:r>
            <a:r>
              <a:rPr lang="de-CH" sz="2000" dirty="0"/>
              <a:t> en </a:t>
            </a:r>
            <a:r>
              <a:rPr lang="de-CH" sz="2000" dirty="0" err="1"/>
              <a:t>œuvre</a:t>
            </a:r>
            <a:r>
              <a:rPr lang="de-CH" sz="2000" dirty="0"/>
              <a:t> la NPR ?</a:t>
            </a:r>
            <a:br>
              <a:rPr lang="de-CH" sz="2000" dirty="0">
                <a:solidFill>
                  <a:srgbClr val="FF0000"/>
                </a:solidFill>
              </a:rPr>
            </a:br>
            <a:r>
              <a:rPr lang="de-CH" dirty="0"/>
              <a:t>I</a:t>
            </a:r>
            <a:r>
              <a:rPr lang="fr-CH" dirty="0" err="1"/>
              <a:t>nteractions</a:t>
            </a:r>
            <a:r>
              <a:rPr lang="fr-CH" dirty="0"/>
              <a:t> entre les différents niveaux</a:t>
            </a:r>
          </a:p>
        </p:txBody>
      </p:sp>
      <p:sp>
        <p:nvSpPr>
          <p:cNvPr id="4" name="Rechteck: abgerundete Ecken 3"/>
          <p:cNvSpPr/>
          <p:nvPr/>
        </p:nvSpPr>
        <p:spPr>
          <a:xfrm>
            <a:off x="539750" y="1988840"/>
            <a:ext cx="1249040" cy="648072"/>
          </a:xfrm>
          <a:prstGeom prst="roundRect">
            <a:avLst/>
          </a:prstGeom>
          <a:solidFill>
            <a:srgbClr val="F3F6D2"/>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ln w="0"/>
                <a:solidFill>
                  <a:sysClr val="windowText" lastClr="000000"/>
                </a:solidFill>
              </a:rPr>
              <a:t>Confédération</a:t>
            </a:r>
            <a:endParaRPr lang="fr-CH" sz="1100" b="1" dirty="0">
              <a:solidFill>
                <a:sysClr val="windowText" lastClr="000000"/>
              </a:solidFill>
            </a:endParaRPr>
          </a:p>
        </p:txBody>
      </p:sp>
      <p:sp>
        <p:nvSpPr>
          <p:cNvPr id="5" name="Rechteck: abgerundete Ecken 4"/>
          <p:cNvSpPr/>
          <p:nvPr/>
        </p:nvSpPr>
        <p:spPr>
          <a:xfrm>
            <a:off x="539750" y="3284984"/>
            <a:ext cx="1249040" cy="648072"/>
          </a:xfrm>
          <a:prstGeom prst="roundRect">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sz="1100" b="1" dirty="0">
                <a:ln w="0"/>
                <a:solidFill>
                  <a:sysClr val="windowText" lastClr="000000"/>
                </a:solidFill>
              </a:rPr>
              <a:t>Cantons</a:t>
            </a:r>
          </a:p>
        </p:txBody>
      </p:sp>
      <p:sp>
        <p:nvSpPr>
          <p:cNvPr id="6" name="Rechteck: abgerundete Ecken 5"/>
          <p:cNvSpPr/>
          <p:nvPr/>
        </p:nvSpPr>
        <p:spPr>
          <a:xfrm>
            <a:off x="543992" y="4599781"/>
            <a:ext cx="1249040"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sz="1100" b="1" dirty="0">
                <a:ln w="0"/>
                <a:solidFill>
                  <a:sysClr val="windowText" lastClr="000000"/>
                </a:solidFill>
              </a:rPr>
              <a:t>Régions</a:t>
            </a:r>
            <a:r>
              <a:rPr lang="fr-CH" sz="1200" b="1" dirty="0">
                <a:ln w="0"/>
                <a:solidFill>
                  <a:sysClr val="windowText" lastClr="000000"/>
                </a:solidFill>
              </a:rPr>
              <a:t>, </a:t>
            </a:r>
            <a:r>
              <a:rPr lang="fr-CH" sz="1100" b="1" dirty="0">
                <a:ln w="0"/>
                <a:solidFill>
                  <a:sysClr val="windowText" lastClr="000000"/>
                </a:solidFill>
              </a:rPr>
              <a:t>acteurs régionaux</a:t>
            </a:r>
          </a:p>
        </p:txBody>
      </p:sp>
      <p:sp>
        <p:nvSpPr>
          <p:cNvPr id="7" name="Pfeil: Fünfeck 6"/>
          <p:cNvSpPr/>
          <p:nvPr/>
        </p:nvSpPr>
        <p:spPr>
          <a:xfrm>
            <a:off x="1907704" y="1988840"/>
            <a:ext cx="6912768" cy="648072"/>
          </a:xfrm>
          <a:prstGeom prst="homePlate">
            <a:avLst/>
          </a:prstGeom>
          <a:solidFill>
            <a:srgbClr val="F3F6D2"/>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chemeClr val="tx1"/>
                </a:solidFill>
              </a:rPr>
              <a:t>Programme pluriannuel 2016-2023</a:t>
            </a:r>
          </a:p>
          <a:p>
            <a:pPr algn="ctr"/>
            <a:r>
              <a:rPr lang="fr-CH" sz="1200" b="1" dirty="0">
                <a:solidFill>
                  <a:schemeClr val="tx1"/>
                </a:solidFill>
              </a:rPr>
              <a:t> </a:t>
            </a:r>
            <a:r>
              <a:rPr lang="fr-CH" sz="1200" dirty="0">
                <a:solidFill>
                  <a:schemeClr val="tx1"/>
                </a:solidFill>
                <a:sym typeface="Wingdings" panose="05000000000000000000" pitchFamily="2" charset="2"/>
              </a:rPr>
              <a:t> </a:t>
            </a:r>
            <a:r>
              <a:rPr lang="fr-CH" sz="1200" dirty="0">
                <a:solidFill>
                  <a:schemeClr val="tx1"/>
                </a:solidFill>
              </a:rPr>
              <a:t>Lignes directrices pour la mise en œuvre de la NPR</a:t>
            </a:r>
            <a:endParaRPr lang="fr-CH" sz="1200" b="1" dirty="0">
              <a:solidFill>
                <a:schemeClr val="tx1"/>
              </a:solidFill>
            </a:endParaRPr>
          </a:p>
        </p:txBody>
      </p:sp>
      <p:sp>
        <p:nvSpPr>
          <p:cNvPr id="8" name="Pfeil: Fünfeck 7"/>
          <p:cNvSpPr/>
          <p:nvPr/>
        </p:nvSpPr>
        <p:spPr>
          <a:xfrm>
            <a:off x="1907704" y="3284984"/>
            <a:ext cx="3384376" cy="648072"/>
          </a:xfrm>
          <a:prstGeom prst="homePlate">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sz="1200" b="1" dirty="0">
              <a:solidFill>
                <a:srgbClr val="000000"/>
              </a:solidFill>
            </a:endParaRPr>
          </a:p>
          <a:p>
            <a:pPr algn="ctr"/>
            <a:r>
              <a:rPr lang="fr-CH" sz="1200" b="1" dirty="0">
                <a:solidFill>
                  <a:srgbClr val="000000"/>
                </a:solidFill>
              </a:rPr>
              <a:t>Programme de mise en œuvre 2016-2019</a:t>
            </a:r>
          </a:p>
          <a:p>
            <a:pPr lvl="0" algn="ctr"/>
            <a:r>
              <a:rPr lang="fr-CH" sz="1100" dirty="0">
                <a:solidFill>
                  <a:schemeClr val="tx1"/>
                </a:solidFill>
                <a:sym typeface="Wingdings" panose="05000000000000000000" pitchFamily="2" charset="2"/>
              </a:rPr>
              <a:t> Priorités cantonales et régionales</a:t>
            </a:r>
            <a:endParaRPr lang="fr-CH" sz="1100" b="1" dirty="0">
              <a:solidFill>
                <a:schemeClr val="tx1"/>
              </a:solidFill>
            </a:endParaRPr>
          </a:p>
          <a:p>
            <a:pPr algn="ctr"/>
            <a:r>
              <a:rPr lang="fr-CH" sz="1200" b="1" dirty="0">
                <a:solidFill>
                  <a:srgbClr val="000000"/>
                </a:solidFill>
              </a:rPr>
              <a:t> </a:t>
            </a:r>
          </a:p>
        </p:txBody>
      </p:sp>
      <p:sp>
        <p:nvSpPr>
          <p:cNvPr id="15" name="Pfeil: nach unten 14"/>
          <p:cNvSpPr/>
          <p:nvPr/>
        </p:nvSpPr>
        <p:spPr>
          <a:xfrm>
            <a:off x="1979712" y="2708920"/>
            <a:ext cx="2808312" cy="504056"/>
          </a:xfrm>
          <a:prstGeom prst="downArrow">
            <a:avLst>
              <a:gd name="adj1" fmla="val 36169"/>
              <a:gd name="adj2" fmla="val 50000"/>
            </a:avLst>
          </a:prstGeom>
          <a:solidFill>
            <a:srgbClr val="C2C4C6"/>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Pfeil: nach unten 16"/>
          <p:cNvSpPr/>
          <p:nvPr/>
        </p:nvSpPr>
        <p:spPr>
          <a:xfrm>
            <a:off x="1963925" y="4005064"/>
            <a:ext cx="2808312" cy="504056"/>
          </a:xfrm>
          <a:prstGeom prst="downArrow">
            <a:avLst>
              <a:gd name="adj1" fmla="val 35016"/>
              <a:gd name="adj2" fmla="val 50000"/>
            </a:avLst>
          </a:prstGeom>
          <a:solidFill>
            <a:srgbClr val="C2C4C6"/>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Rechteck: abgerundete Ecken 18"/>
          <p:cNvSpPr/>
          <p:nvPr/>
        </p:nvSpPr>
        <p:spPr>
          <a:xfrm>
            <a:off x="1907704" y="4590924"/>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1</a:t>
            </a:r>
            <a:endParaRPr lang="fr-CH" b="1" baseline="-25000" dirty="0">
              <a:solidFill>
                <a:srgbClr val="000000"/>
              </a:solidFill>
            </a:endParaRPr>
          </a:p>
        </p:txBody>
      </p:sp>
      <p:sp>
        <p:nvSpPr>
          <p:cNvPr id="20" name="Rechteck: abgerundete Ecken 19"/>
          <p:cNvSpPr/>
          <p:nvPr/>
        </p:nvSpPr>
        <p:spPr>
          <a:xfrm>
            <a:off x="2709283" y="4599781"/>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2</a:t>
            </a:r>
            <a:endParaRPr lang="fr-CH" b="1" baseline="-25000" dirty="0">
              <a:solidFill>
                <a:srgbClr val="000000"/>
              </a:solidFill>
            </a:endParaRPr>
          </a:p>
        </p:txBody>
      </p:sp>
      <p:sp>
        <p:nvSpPr>
          <p:cNvPr id="23" name="Rechteck: abgerundete Ecken 22"/>
          <p:cNvSpPr/>
          <p:nvPr/>
        </p:nvSpPr>
        <p:spPr>
          <a:xfrm>
            <a:off x="3519892" y="4590924"/>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3</a:t>
            </a:r>
            <a:endParaRPr lang="fr-CH" b="1" baseline="-25000" dirty="0">
              <a:solidFill>
                <a:srgbClr val="000000"/>
              </a:solidFill>
            </a:endParaRPr>
          </a:p>
        </p:txBody>
      </p:sp>
      <p:sp>
        <p:nvSpPr>
          <p:cNvPr id="24" name="Rechteck: abgerundete Ecken 23"/>
          <p:cNvSpPr/>
          <p:nvPr/>
        </p:nvSpPr>
        <p:spPr>
          <a:xfrm>
            <a:off x="4321471" y="4599781"/>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err="1">
                <a:ln w="0"/>
                <a:solidFill>
                  <a:srgbClr val="000000"/>
                </a:solidFill>
              </a:rPr>
              <a:t>P</a:t>
            </a:r>
            <a:r>
              <a:rPr lang="fr-CH" b="1" baseline="-25000" dirty="0" err="1">
                <a:ln w="0"/>
                <a:solidFill>
                  <a:srgbClr val="000000"/>
                </a:solidFill>
              </a:rPr>
              <a:t>n</a:t>
            </a:r>
            <a:endParaRPr lang="fr-CH" b="1" baseline="-25000" dirty="0">
              <a:solidFill>
                <a:srgbClr val="000000"/>
              </a:solidFill>
            </a:endParaRPr>
          </a:p>
        </p:txBody>
      </p:sp>
      <p:sp>
        <p:nvSpPr>
          <p:cNvPr id="10" name="Textfeld 9"/>
          <p:cNvSpPr txBox="1"/>
          <p:nvPr/>
        </p:nvSpPr>
        <p:spPr>
          <a:xfrm>
            <a:off x="3779912" y="6093296"/>
            <a:ext cx="5120056" cy="307777"/>
          </a:xfrm>
          <a:prstGeom prst="rect">
            <a:avLst/>
          </a:prstGeom>
          <a:noFill/>
        </p:spPr>
        <p:txBody>
          <a:bodyPr wrap="none" rtlCol="0">
            <a:spAutoFit/>
          </a:bodyPr>
          <a:lstStyle/>
          <a:p>
            <a:r>
              <a:rPr lang="fr-CH" sz="1400" i="1" dirty="0">
                <a:solidFill>
                  <a:srgbClr val="B4BE00"/>
                </a:solidFill>
              </a:rPr>
              <a:t>Banque de données des projets : </a:t>
            </a:r>
            <a:r>
              <a:rPr lang="fr-CH" sz="1400" i="1" dirty="0">
                <a:solidFill>
                  <a:srgbClr val="B4BE00"/>
                </a:solidFill>
                <a:hlinkClick r:id="rId2"/>
              </a:rPr>
              <a:t>www.regiosuisse.</a:t>
            </a:r>
            <a:r>
              <a:rPr lang="fr-CH" sz="1400" i="1" dirty="0">
                <a:hlinkClick r:id="rId2"/>
              </a:rPr>
              <a:t>ch/projets</a:t>
            </a:r>
            <a:r>
              <a:rPr lang="fr-CH" sz="1400" i="1" dirty="0"/>
              <a:t> </a:t>
            </a:r>
            <a:r>
              <a:rPr lang="fr-CH" sz="1400" i="1" dirty="0">
                <a:solidFill>
                  <a:srgbClr val="FF0000"/>
                </a:solidFill>
              </a:rPr>
              <a:t>  </a:t>
            </a:r>
          </a:p>
        </p:txBody>
      </p:sp>
      <p:sp>
        <p:nvSpPr>
          <p:cNvPr id="18" name="Pfeil: Fünfeck 17"/>
          <p:cNvSpPr/>
          <p:nvPr/>
        </p:nvSpPr>
        <p:spPr>
          <a:xfrm>
            <a:off x="5346114" y="3284984"/>
            <a:ext cx="3402349" cy="648072"/>
          </a:xfrm>
          <a:prstGeom prst="homePlate">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fr-CH" sz="1200" b="1" dirty="0">
                <a:solidFill>
                  <a:srgbClr val="000000"/>
                </a:solidFill>
              </a:rPr>
              <a:t>Programme de mise en œuvre 2020-2023</a:t>
            </a:r>
          </a:p>
          <a:p>
            <a:pPr lvl="0" algn="ctr"/>
            <a:r>
              <a:rPr lang="fr-CH" sz="1100" dirty="0">
                <a:solidFill>
                  <a:schemeClr val="tx1"/>
                </a:solidFill>
                <a:sym typeface="Wingdings" panose="05000000000000000000" pitchFamily="2" charset="2"/>
              </a:rPr>
              <a:t> Priorités cantonales et régionales</a:t>
            </a:r>
            <a:endParaRPr lang="fr-CH" sz="1100" b="1" dirty="0">
              <a:solidFill>
                <a:schemeClr val="tx1"/>
              </a:solidFill>
            </a:endParaRPr>
          </a:p>
        </p:txBody>
      </p:sp>
      <p:sp>
        <p:nvSpPr>
          <p:cNvPr id="21"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
        <p:nvSpPr>
          <p:cNvPr id="3" name="Rechteck 2"/>
          <p:cNvSpPr/>
          <p:nvPr/>
        </p:nvSpPr>
        <p:spPr>
          <a:xfrm>
            <a:off x="5320806" y="4465817"/>
            <a:ext cx="3616876" cy="1200329"/>
          </a:xfrm>
          <a:prstGeom prst="rect">
            <a:avLst/>
          </a:prstGeom>
        </p:spPr>
        <p:txBody>
          <a:bodyPr wrap="square">
            <a:spAutoFit/>
          </a:bodyPr>
          <a:lstStyle/>
          <a:p>
            <a:r>
              <a:rPr lang="fr-CH" sz="1200" b="1" i="1" dirty="0"/>
              <a:t>Les cantons, régions, communes, entreprises, organisations et personnes privées peuvent lancer et réaliser des projets NPR.</a:t>
            </a:r>
          </a:p>
          <a:p>
            <a:br>
              <a:rPr lang="fr-CH" sz="1200" b="1" i="1" dirty="0"/>
            </a:br>
            <a:r>
              <a:rPr lang="fr-CH" sz="1200" b="1" dirty="0"/>
              <a:t>Les cantons décident si un projet sera soutenu.</a:t>
            </a:r>
          </a:p>
        </p:txBody>
      </p:sp>
    </p:spTree>
    <p:extLst>
      <p:ext uri="{BB962C8B-B14F-4D97-AF65-F5344CB8AC3E}">
        <p14:creationId xmlns:p14="http://schemas.microsoft.com/office/powerpoint/2010/main" val="340795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soutient la NPR ? </a:t>
            </a:r>
            <a:br>
              <a:rPr lang="fr-CH" altLang="de-DE" dirty="0"/>
            </a:br>
            <a:r>
              <a:rPr lang="fr-CH" altLang="de-DE" dirty="0"/>
              <a:t>Priorités de l‘appui aux projets 2016-2023</a:t>
            </a:r>
          </a:p>
        </p:txBody>
      </p:sp>
      <p:pic>
        <p:nvPicPr>
          <p:cNvPr id="5123" name="Picture 3" descr="C:\Users\kristin.PLANVALBRIG\Desktop\TOSCANO_AG_ANDEER_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8343" y="4581128"/>
            <a:ext cx="1293165"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kristin.PLANVALBRIG\Desktop\NEUE_HOLZBAU_AG_LUNGERN_0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0112" y="4604799"/>
            <a:ext cx="133018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kristin.PLANVALBRIG\Desktop\PHAENOVUM_0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3650" y="5681730"/>
            <a:ext cx="129316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kristin.PLANVALBRIG\Desktop\FREESTYLEACADEMY_LAAX_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7278" y="5686836"/>
            <a:ext cx="1292111" cy="85969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kristin.PLANVALBRIG\Desktop\CABRIOBAHN_STANSERHORN_0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03463" y="5686836"/>
            <a:ext cx="1288045"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kristin.PLANVALBRIG\Desktop\BAGNI_DI_CRAVEGGIA_0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09466" y="5715343"/>
            <a:ext cx="129316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kristin.PLANVALBRIG\Desktop\DIE_MANUFAKTUR_KARIN_BISCHOFF_08.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7278"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kristin.PLANVALBRIG\Desktop\BLUE_FACTORY_02.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09467"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kristin.PLANVALBRIG\Desktop\STUDENTIN_IND_DESIGN_3DPRINTER_0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32426" y="5699627"/>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kristin.PLANVALBRIG\Desktop\MAISON_DU_TOURISME_12.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92280"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sp>
        <p:nvSpPr>
          <p:cNvPr id="679939" name="Rectangle 3"/>
          <p:cNvSpPr>
            <a:spLocks noGrp="1" noChangeArrowheads="1"/>
          </p:cNvSpPr>
          <p:nvPr>
            <p:ph idx="1"/>
          </p:nvPr>
        </p:nvSpPr>
        <p:spPr>
          <a:xfrm>
            <a:off x="468000" y="1908000"/>
            <a:ext cx="8496488" cy="3598862"/>
          </a:xfrm>
        </p:spPr>
        <p:txBody>
          <a:bodyPr/>
          <a:lstStyle/>
          <a:p>
            <a:r>
              <a:rPr lang="fr-CH" dirty="0"/>
              <a:t>Durant la période de programmation 2016-2023 la priorité de la promotion est accordée aux domaines </a:t>
            </a:r>
            <a:r>
              <a:rPr lang="fr-CH" b="1" dirty="0"/>
              <a:t> « Tourisme » </a:t>
            </a:r>
            <a:r>
              <a:rPr lang="fr-CH" dirty="0"/>
              <a:t>et </a:t>
            </a:r>
            <a:r>
              <a:rPr lang="fr-CH" b="1" dirty="0"/>
              <a:t>« Industrie ».</a:t>
            </a:r>
          </a:p>
          <a:p>
            <a:r>
              <a:rPr lang="fr-CH" dirty="0"/>
              <a:t>Des </a:t>
            </a:r>
            <a:r>
              <a:rPr lang="fr-CH" b="1" dirty="0"/>
              <a:t>projets dans d’autres domaines </a:t>
            </a:r>
            <a:r>
              <a:rPr lang="fr-CH" dirty="0"/>
              <a:t>comme l’économie agraire ou forestière, celle de l’énergie, de la formation ou de la santé peuvent être soutenus en fonction des objectifs et priorités que les cantons ont fixés dans leurs programmes de mise en œuvre.</a:t>
            </a:r>
          </a:p>
          <a:p>
            <a:endParaRPr lang="fr-CH" dirty="0"/>
          </a:p>
          <a:p>
            <a:endParaRPr lang="fr-CH" altLang="de-DE" dirty="0"/>
          </a:p>
          <a:p>
            <a:endParaRPr lang="fr-CH" dirty="0"/>
          </a:p>
        </p:txBody>
      </p:sp>
      <p:sp>
        <p:nvSpPr>
          <p:cNvPr id="1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375732798"/>
      </p:ext>
    </p:extLst>
  </p:cSld>
  <p:clrMapOvr>
    <a:masterClrMapping/>
  </p:clrMapOvr>
</p:sld>
</file>

<file path=ppt/theme/theme1.xml><?xml version="1.0" encoding="utf-8"?>
<a:theme xmlns:a="http://schemas.openxmlformats.org/drawingml/2006/main" name="T basis">
  <a:themeElements>
    <a:clrScheme name="T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2 basis">
  <a:themeElements>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2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2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2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2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2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2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2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2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2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2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2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2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Bildschirmpräsentation (4:3)</PresentationFormat>
  <Paragraphs>146</Paragraphs>
  <Slides>19</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19</vt:i4>
      </vt:variant>
    </vt:vector>
  </HeadingPairs>
  <TitlesOfParts>
    <vt:vector size="24" baseType="lpstr">
      <vt:lpstr>Arial</vt:lpstr>
      <vt:lpstr>Lucida Grande</vt:lpstr>
      <vt:lpstr>Wingdings</vt:lpstr>
      <vt:lpstr>T basis</vt:lpstr>
      <vt:lpstr>F2 basis</vt:lpstr>
      <vt:lpstr>La Nouvelle politique régionale (NPR)</vt:lpstr>
      <vt:lpstr>Que veut la NPR ? Objectifs et effets escomptés</vt:lpstr>
      <vt:lpstr>Que promeut la NPR ? Mesures</vt:lpstr>
      <vt:lpstr>Mesures d‘accompagnement</vt:lpstr>
      <vt:lpstr>Quels appuis peuvent-ils être sollicités ? Aides financières</vt:lpstr>
      <vt:lpstr>Précisions sur les aides financières</vt:lpstr>
      <vt:lpstr>Où vont les appuis de la NPR ?  Domaine de promotion de la NPR</vt:lpstr>
      <vt:lpstr>Qui met en œuvre la NPR ? Interactions entre les différents niveaux</vt:lpstr>
      <vt:lpstr>Que soutient la NPR ?  Priorités de l‘appui aux projets 2016-2023</vt:lpstr>
      <vt:lpstr>Priorités et contenus de la promotion 2016-2023</vt:lpstr>
      <vt:lpstr>Priorité « Tourisme »</vt:lpstr>
      <vt:lpstr>Priorité « Industrie »</vt:lpstr>
      <vt:lpstr>Comment la NPR agit-elle sur les RIS ? </vt:lpstr>
      <vt:lpstr>Autres critères</vt:lpstr>
      <vt:lpstr>Exemple Tourisme : Télécabine CabriO Stanserhorn </vt:lpstr>
      <vt:lpstr>Exemple Tourisme : Réorganisation du tourisme tessinois</vt:lpstr>
      <vt:lpstr>Exemple Industrie : Swiss Creative Center</vt:lpstr>
      <vt:lpstr>Exemple Industrie : phænovum</vt:lpstr>
      <vt:lpstr> Pour en savoir plus ? Guichets </vt:lpstr>
    </vt:vector>
  </TitlesOfParts>
  <Company>3900 Brig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PLANVAL AG</dc:creator>
  <cp:lastModifiedBy>Noé Wysshaar</cp:lastModifiedBy>
  <cp:revision>820</cp:revision>
  <cp:lastPrinted>2016-10-05T07:17:10Z</cp:lastPrinted>
  <dcterms:created xsi:type="dcterms:W3CDTF">2008-08-06T14:07:08Z</dcterms:created>
  <dcterms:modified xsi:type="dcterms:W3CDTF">2017-06-20T07:29:47Z</dcterms:modified>
</cp:coreProperties>
</file>