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8"/>
  </p:notesMasterIdLst>
  <p:handoutMasterIdLst>
    <p:handoutMasterId r:id="rId39"/>
  </p:handoutMasterIdLst>
  <p:sldIdLst>
    <p:sldId id="357" r:id="rId3"/>
    <p:sldId id="519" r:id="rId4"/>
    <p:sldId id="555" r:id="rId5"/>
    <p:sldId id="516" r:id="rId6"/>
    <p:sldId id="354" r:id="rId7"/>
    <p:sldId id="423" r:id="rId8"/>
    <p:sldId id="366" r:id="rId9"/>
    <p:sldId id="364" r:id="rId10"/>
    <p:sldId id="381" r:id="rId11"/>
    <p:sldId id="557" r:id="rId12"/>
    <p:sldId id="358" r:id="rId13"/>
    <p:sldId id="382" r:id="rId14"/>
    <p:sldId id="430" r:id="rId15"/>
    <p:sldId id="528" r:id="rId16"/>
    <p:sldId id="372" r:id="rId17"/>
    <p:sldId id="392" r:id="rId18"/>
    <p:sldId id="371" r:id="rId19"/>
    <p:sldId id="370" r:id="rId20"/>
    <p:sldId id="414" r:id="rId21"/>
    <p:sldId id="369" r:id="rId22"/>
    <p:sldId id="376" r:id="rId23"/>
    <p:sldId id="377" r:id="rId24"/>
    <p:sldId id="531" r:id="rId25"/>
    <p:sldId id="514" r:id="rId26"/>
    <p:sldId id="540" r:id="rId27"/>
    <p:sldId id="374" r:id="rId28"/>
    <p:sldId id="418" r:id="rId29"/>
    <p:sldId id="419" r:id="rId30"/>
    <p:sldId id="432" r:id="rId31"/>
    <p:sldId id="420" r:id="rId32"/>
    <p:sldId id="534" r:id="rId33"/>
    <p:sldId id="535" r:id="rId34"/>
    <p:sldId id="562" r:id="rId35"/>
    <p:sldId id="564" r:id="rId36"/>
    <p:sldId id="413" r:id="rId3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llbrunner Sabine SECO" initials="KSS" lastIdx="25" clrIdx="0">
    <p:extLst/>
  </p:cmAuthor>
  <p:cmAuthor id="2" name="Stokar Martin SECO" initials="snr" lastIdx="4" clrIdx="1">
    <p:extLst/>
  </p:cmAuthor>
  <p:cmAuthor id="3" name="Riser Adrian SECO" initials="ria" lastIdx="7" clrIdx="2">
    <p:extLst/>
  </p:cmAuthor>
  <p:cmAuthor id="4" name="Kristin Bonderer" initials="KB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E00"/>
    <a:srgbClr val="FFD653"/>
    <a:srgbClr val="EDF2BC"/>
    <a:srgbClr val="E2E890"/>
    <a:srgbClr val="B4BE2C"/>
    <a:srgbClr val="73787B"/>
    <a:srgbClr val="B4BE30"/>
    <a:srgbClr val="C8D42C"/>
    <a:srgbClr val="C2C4C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2751" autoAdjust="0"/>
  </p:normalViewPr>
  <p:slideViewPr>
    <p:cSldViewPr>
      <p:cViewPr varScale="1">
        <p:scale>
          <a:sx n="128" d="100"/>
          <a:sy n="128" d="100"/>
        </p:scale>
        <p:origin x="144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C79BB-21F3-426C-B54B-F9773A00B49D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623CD7D3-D39F-455A-8F6F-CE32234F2333}">
      <dgm:prSet phldrT="[Text]" custT="1"/>
      <dgm:spPr>
        <a:solidFill>
          <a:srgbClr val="838A00"/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Exportorientierung </a:t>
          </a:r>
        </a:p>
        <a:p>
          <a:r>
            <a:rPr lang="de-CH" sz="1200" b="1" dirty="0">
              <a:solidFill>
                <a:schemeClr val="tx1"/>
              </a:solidFill>
            </a:rPr>
            <a:t>Export von Produkten/Dienstleistungen aus Region/Kanton/Schweiz</a:t>
          </a:r>
          <a:br>
            <a:rPr lang="de-CH" sz="1200" b="1" dirty="0">
              <a:solidFill>
                <a:schemeClr val="tx1"/>
              </a:solidFill>
            </a:rPr>
          </a:br>
          <a:r>
            <a:rPr lang="de-CH" sz="1200" b="0" dirty="0">
              <a:solidFill>
                <a:schemeClr val="tx1"/>
              </a:solidFill>
            </a:rPr>
            <a:t>(auch gegeben, wenn Gäste Tourismusangebot in Region nutzen)</a:t>
          </a:r>
          <a:endParaRPr lang="de-DE" sz="1200" b="0" dirty="0">
            <a:solidFill>
              <a:schemeClr val="tx1"/>
            </a:solidFill>
          </a:endParaRPr>
        </a:p>
      </dgm:t>
    </dgm:pt>
    <dgm:pt modelId="{B0BC44FE-758D-4E3E-9547-8F6732B2BEB0}" type="parTrans" cxnId="{B26C0723-EF3D-4E8A-85BC-ED0CC71A2401}">
      <dgm:prSet/>
      <dgm:spPr/>
      <dgm:t>
        <a:bodyPr/>
        <a:lstStyle/>
        <a:p>
          <a:endParaRPr lang="de-DE"/>
        </a:p>
      </dgm:t>
    </dgm:pt>
    <dgm:pt modelId="{9A14441D-2A5C-4BAC-8999-0AE1E1661C90}" type="sibTrans" cxnId="{B26C0723-EF3D-4E8A-85BC-ED0CC71A2401}">
      <dgm:prSet/>
      <dgm:spPr/>
      <dgm:t>
        <a:bodyPr/>
        <a:lstStyle/>
        <a:p>
          <a:endParaRPr lang="de-DE"/>
        </a:p>
      </dgm:t>
    </dgm:pt>
    <dgm:pt modelId="{623761FB-CB53-4A32-B0EC-2562B731A85F}">
      <dgm:prSet phldrT="[Text]" custT="1"/>
      <dgm:spPr>
        <a:solidFill>
          <a:srgbClr val="B4BE30"/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</a:rPr>
            <a:t>Überbetrieblich</a:t>
          </a:r>
        </a:p>
        <a:p>
          <a:r>
            <a:rPr lang="de-CH" sz="1200" b="1" dirty="0">
              <a:solidFill>
                <a:schemeClr val="tx1"/>
              </a:solidFill>
            </a:rPr>
            <a:t>keine Förderung von Projekten einzelner Firmen </a:t>
          </a:r>
          <a:r>
            <a:rPr lang="de-CH" sz="1200" b="0" dirty="0">
              <a:solidFill>
                <a:schemeClr val="tx1"/>
              </a:solidFill>
            </a:rPr>
            <a:t>(mögliche Ausnahmen: mehrere Branchen/Unternehmen profieren oder Projekte mit Systemrelevanz/Rückgratfunktion)</a:t>
          </a:r>
        </a:p>
      </dgm:t>
    </dgm:pt>
    <dgm:pt modelId="{F21BEE08-0B86-46D1-862C-478563D76046}" type="parTrans" cxnId="{6AC46DB4-AF6C-4D41-A6F5-A4370234BB63}">
      <dgm:prSet/>
      <dgm:spPr/>
      <dgm:t>
        <a:bodyPr/>
        <a:lstStyle/>
        <a:p>
          <a:endParaRPr lang="de-DE"/>
        </a:p>
      </dgm:t>
    </dgm:pt>
    <dgm:pt modelId="{8FC31432-5EE7-4D74-86FB-95B98AC04681}" type="sibTrans" cxnId="{6AC46DB4-AF6C-4D41-A6F5-A4370234BB63}">
      <dgm:prSet/>
      <dgm:spPr/>
      <dgm:t>
        <a:bodyPr/>
        <a:lstStyle/>
        <a:p>
          <a:endParaRPr lang="de-DE"/>
        </a:p>
      </dgm:t>
    </dgm:pt>
    <dgm:pt modelId="{56D9F0F8-E201-4168-858A-67DC270D3394}">
      <dgm:prSet phldrT="[Text]" custT="1"/>
      <dgm:spPr>
        <a:solidFill>
          <a:srgbClr val="E2E890"/>
        </a:solidFill>
      </dgm:spPr>
      <dgm:t>
        <a:bodyPr/>
        <a:lstStyle/>
        <a:p>
          <a:r>
            <a:rPr lang="de-CH" sz="2000" b="1" dirty="0">
              <a:solidFill>
                <a:schemeClr val="tx1"/>
              </a:solidFill>
            </a:rPr>
            <a:t>Anschubfinanzierung / Vorwettbewerblich</a:t>
          </a:r>
          <a:endParaRPr lang="de-DE" sz="2000" b="1" dirty="0">
            <a:solidFill>
              <a:schemeClr val="tx1"/>
            </a:solidFill>
          </a:endParaRPr>
        </a:p>
      </dgm:t>
    </dgm:pt>
    <dgm:pt modelId="{D7A3A99D-E389-4597-B625-0547C891D3F4}" type="parTrans" cxnId="{BAD6E94C-FEBF-4E22-B0DF-BB0C7E234675}">
      <dgm:prSet/>
      <dgm:spPr/>
      <dgm:t>
        <a:bodyPr/>
        <a:lstStyle/>
        <a:p>
          <a:endParaRPr lang="de-DE"/>
        </a:p>
      </dgm:t>
    </dgm:pt>
    <dgm:pt modelId="{FDC7F102-9594-4F3A-9536-C28D5142B8F3}" type="sibTrans" cxnId="{BAD6E94C-FEBF-4E22-B0DF-BB0C7E234675}">
      <dgm:prSet/>
      <dgm:spPr/>
      <dgm:t>
        <a:bodyPr/>
        <a:lstStyle/>
        <a:p>
          <a:endParaRPr lang="de-DE"/>
        </a:p>
      </dgm:t>
    </dgm:pt>
    <dgm:pt modelId="{18483AAF-1AEF-46D5-AF0F-9495DFB87999}">
      <dgm:prSet phldrT="[Text]" custT="1"/>
      <dgm:spPr>
        <a:solidFill>
          <a:srgbClr val="F3F6D2"/>
        </a:solidFill>
      </dgm:spPr>
      <dgm:t>
        <a:bodyPr/>
        <a:lstStyle/>
        <a:p>
          <a:r>
            <a:rPr lang="de-CH" sz="2000" b="1" dirty="0">
              <a:solidFill>
                <a:schemeClr val="tx1"/>
              </a:solidFill>
            </a:rPr>
            <a:t>Wertschöpfungsorientierte </a:t>
          </a:r>
        </a:p>
        <a:p>
          <a:r>
            <a:rPr lang="de-CH" sz="2000" b="1" dirty="0">
              <a:solidFill>
                <a:schemeClr val="tx1"/>
              </a:solidFill>
            </a:rPr>
            <a:t>Infrastruktur</a:t>
          </a:r>
          <a:endParaRPr lang="de-DE" sz="2000" b="1" dirty="0">
            <a:solidFill>
              <a:schemeClr val="tx1"/>
            </a:solidFill>
          </a:endParaRPr>
        </a:p>
      </dgm:t>
    </dgm:pt>
    <dgm:pt modelId="{E3F13E52-2E1C-45CD-87FB-8058538732A5}" type="parTrans" cxnId="{A9F288E8-74CF-4312-8AC7-633D7C116610}">
      <dgm:prSet/>
      <dgm:spPr/>
      <dgm:t>
        <a:bodyPr/>
        <a:lstStyle/>
        <a:p>
          <a:endParaRPr lang="de-DE"/>
        </a:p>
      </dgm:t>
    </dgm:pt>
    <dgm:pt modelId="{596A78BC-3596-4BCA-8FBE-34F98B32AD53}" type="sibTrans" cxnId="{A9F288E8-74CF-4312-8AC7-633D7C116610}">
      <dgm:prSet/>
      <dgm:spPr/>
      <dgm:t>
        <a:bodyPr/>
        <a:lstStyle/>
        <a:p>
          <a:endParaRPr lang="de-DE"/>
        </a:p>
      </dgm:t>
    </dgm:pt>
    <dgm:pt modelId="{A9EE230F-238B-4CF9-A820-BFD902B50AEB}" type="pres">
      <dgm:prSet presAssocID="{A59C79BB-21F3-426C-B54B-F9773A00B49D}" presName="linearFlow" presStyleCnt="0">
        <dgm:presLayoutVars>
          <dgm:dir/>
          <dgm:resizeHandles val="exact"/>
        </dgm:presLayoutVars>
      </dgm:prSet>
      <dgm:spPr/>
    </dgm:pt>
    <dgm:pt modelId="{AB88C9B3-D995-4B41-94E7-AB907E1FB08B}" type="pres">
      <dgm:prSet presAssocID="{623CD7D3-D39F-455A-8F6F-CE32234F2333}" presName="composite" presStyleCnt="0"/>
      <dgm:spPr/>
    </dgm:pt>
    <dgm:pt modelId="{E8EC9BB3-D278-452C-8FFE-08E42CDD6CC8}" type="pres">
      <dgm:prSet presAssocID="{623CD7D3-D39F-455A-8F6F-CE32234F2333}" presName="imgShp" presStyleLbl="fgImgPlace1" presStyleIdx="0" presStyleCnt="4"/>
      <dgm:spPr>
        <a:solidFill>
          <a:srgbClr val="838A00"/>
        </a:solidFill>
      </dgm:spPr>
    </dgm:pt>
    <dgm:pt modelId="{B3CC55C2-D2FA-45C9-982A-7F7ED26F4242}" type="pres">
      <dgm:prSet presAssocID="{623CD7D3-D39F-455A-8F6F-CE32234F2333}" presName="txShp" presStyleLbl="node1" presStyleIdx="0" presStyleCnt="4" custScaleX="113951" custLinFactNeighborX="9271">
        <dgm:presLayoutVars>
          <dgm:bulletEnabled val="1"/>
        </dgm:presLayoutVars>
      </dgm:prSet>
      <dgm:spPr/>
    </dgm:pt>
    <dgm:pt modelId="{ACAEE38C-41E0-47A7-A6B3-FEC40431C417}" type="pres">
      <dgm:prSet presAssocID="{9A14441D-2A5C-4BAC-8999-0AE1E1661C90}" presName="spacing" presStyleCnt="0"/>
      <dgm:spPr/>
    </dgm:pt>
    <dgm:pt modelId="{5F90E7B8-B802-48EC-8E6B-F3378C8F8435}" type="pres">
      <dgm:prSet presAssocID="{623761FB-CB53-4A32-B0EC-2562B731A85F}" presName="composite" presStyleCnt="0"/>
      <dgm:spPr/>
    </dgm:pt>
    <dgm:pt modelId="{2F3FDCB9-3B23-4F75-8B9F-9E9F8F7CFD9E}" type="pres">
      <dgm:prSet presAssocID="{623761FB-CB53-4A32-B0EC-2562B731A85F}" presName="imgShp" presStyleLbl="fgImgPlace1" presStyleIdx="1" presStyleCnt="4"/>
      <dgm:spPr>
        <a:solidFill>
          <a:srgbClr val="838A00"/>
        </a:solidFill>
      </dgm:spPr>
    </dgm:pt>
    <dgm:pt modelId="{EDE41211-B4B1-4CC1-9214-E0527E43B67B}" type="pres">
      <dgm:prSet presAssocID="{623761FB-CB53-4A32-B0EC-2562B731A85F}" presName="txShp" presStyleLbl="node1" presStyleIdx="1" presStyleCnt="4" custScaleX="113951" custLinFactNeighborX="10594" custLinFactNeighborY="1585">
        <dgm:presLayoutVars>
          <dgm:bulletEnabled val="1"/>
        </dgm:presLayoutVars>
      </dgm:prSet>
      <dgm:spPr/>
    </dgm:pt>
    <dgm:pt modelId="{DB5CB560-9066-4415-A815-0A090FD66923}" type="pres">
      <dgm:prSet presAssocID="{8FC31432-5EE7-4D74-86FB-95B98AC04681}" presName="spacing" presStyleCnt="0"/>
      <dgm:spPr/>
    </dgm:pt>
    <dgm:pt modelId="{5E8EBAAF-231A-46C3-BBDA-CDF0BABE9641}" type="pres">
      <dgm:prSet presAssocID="{56D9F0F8-E201-4168-858A-67DC270D3394}" presName="composite" presStyleCnt="0"/>
      <dgm:spPr/>
    </dgm:pt>
    <dgm:pt modelId="{E3237E63-EC19-4451-B056-F6AF0B538E21}" type="pres">
      <dgm:prSet presAssocID="{56D9F0F8-E201-4168-858A-67DC270D3394}" presName="imgShp" presStyleLbl="fgImgPlace1" presStyleIdx="2" presStyleCnt="4"/>
      <dgm:spPr>
        <a:solidFill>
          <a:srgbClr val="E2E890"/>
        </a:solidFill>
      </dgm:spPr>
    </dgm:pt>
    <dgm:pt modelId="{618F290F-0465-477F-AB2F-59B82917A209}" type="pres">
      <dgm:prSet presAssocID="{56D9F0F8-E201-4168-858A-67DC270D3394}" presName="txShp" presStyleLbl="node1" presStyleIdx="2" presStyleCnt="4" custScaleX="113951" custLinFactNeighborX="9271">
        <dgm:presLayoutVars>
          <dgm:bulletEnabled val="1"/>
        </dgm:presLayoutVars>
      </dgm:prSet>
      <dgm:spPr/>
    </dgm:pt>
    <dgm:pt modelId="{07E1200B-D1F7-4035-958A-EDC80B7CD430}" type="pres">
      <dgm:prSet presAssocID="{FDC7F102-9594-4F3A-9536-C28D5142B8F3}" presName="spacing" presStyleCnt="0"/>
      <dgm:spPr/>
    </dgm:pt>
    <dgm:pt modelId="{74F45EDD-7005-4A3B-9AAE-88F28D39DCB9}" type="pres">
      <dgm:prSet presAssocID="{18483AAF-1AEF-46D5-AF0F-9495DFB87999}" presName="composite" presStyleCnt="0"/>
      <dgm:spPr/>
    </dgm:pt>
    <dgm:pt modelId="{123669CD-032E-4891-8E5C-68AA51752DDB}" type="pres">
      <dgm:prSet presAssocID="{18483AAF-1AEF-46D5-AF0F-9495DFB87999}" presName="imgShp" presStyleLbl="fgImgPlace1" presStyleIdx="3" presStyleCnt="4"/>
      <dgm:spPr>
        <a:solidFill>
          <a:srgbClr val="838A00"/>
        </a:solidFill>
      </dgm:spPr>
    </dgm:pt>
    <dgm:pt modelId="{54D9B66E-3D05-4270-8C7C-4C056E9DDD41}" type="pres">
      <dgm:prSet presAssocID="{18483AAF-1AEF-46D5-AF0F-9495DFB87999}" presName="txShp" presStyleLbl="node1" presStyleIdx="3" presStyleCnt="4" custScaleX="113951" custLinFactNeighborX="9271">
        <dgm:presLayoutVars>
          <dgm:bulletEnabled val="1"/>
        </dgm:presLayoutVars>
      </dgm:prSet>
      <dgm:spPr/>
    </dgm:pt>
  </dgm:ptLst>
  <dgm:cxnLst>
    <dgm:cxn modelId="{B26C0723-EF3D-4E8A-85BC-ED0CC71A2401}" srcId="{A59C79BB-21F3-426C-B54B-F9773A00B49D}" destId="{623CD7D3-D39F-455A-8F6F-CE32234F2333}" srcOrd="0" destOrd="0" parTransId="{B0BC44FE-758D-4E3E-9547-8F6732B2BEB0}" sibTransId="{9A14441D-2A5C-4BAC-8999-0AE1E1661C90}"/>
    <dgm:cxn modelId="{D3503125-076F-416A-9055-BA1AAD9B17C3}" type="presOf" srcId="{56D9F0F8-E201-4168-858A-67DC270D3394}" destId="{618F290F-0465-477F-AB2F-59B82917A209}" srcOrd="0" destOrd="0" presId="urn:microsoft.com/office/officeart/2005/8/layout/vList3"/>
    <dgm:cxn modelId="{BAD6E94C-FEBF-4E22-B0DF-BB0C7E234675}" srcId="{A59C79BB-21F3-426C-B54B-F9773A00B49D}" destId="{56D9F0F8-E201-4168-858A-67DC270D3394}" srcOrd="2" destOrd="0" parTransId="{D7A3A99D-E389-4597-B625-0547C891D3F4}" sibTransId="{FDC7F102-9594-4F3A-9536-C28D5142B8F3}"/>
    <dgm:cxn modelId="{75DB0775-CDC2-4949-9D0F-1BD8EB5611B0}" type="presOf" srcId="{A59C79BB-21F3-426C-B54B-F9773A00B49D}" destId="{A9EE230F-238B-4CF9-A820-BFD902B50AEB}" srcOrd="0" destOrd="0" presId="urn:microsoft.com/office/officeart/2005/8/layout/vList3"/>
    <dgm:cxn modelId="{FDCEA775-D640-45CD-8427-6BF03078DA0C}" type="presOf" srcId="{18483AAF-1AEF-46D5-AF0F-9495DFB87999}" destId="{54D9B66E-3D05-4270-8C7C-4C056E9DDD41}" srcOrd="0" destOrd="0" presId="urn:microsoft.com/office/officeart/2005/8/layout/vList3"/>
    <dgm:cxn modelId="{3234439E-D750-402E-8C7E-832DDAA77CC8}" type="presOf" srcId="{623CD7D3-D39F-455A-8F6F-CE32234F2333}" destId="{B3CC55C2-D2FA-45C9-982A-7F7ED26F4242}" srcOrd="0" destOrd="0" presId="urn:microsoft.com/office/officeart/2005/8/layout/vList3"/>
    <dgm:cxn modelId="{6AC46DB4-AF6C-4D41-A6F5-A4370234BB63}" srcId="{A59C79BB-21F3-426C-B54B-F9773A00B49D}" destId="{623761FB-CB53-4A32-B0EC-2562B731A85F}" srcOrd="1" destOrd="0" parTransId="{F21BEE08-0B86-46D1-862C-478563D76046}" sibTransId="{8FC31432-5EE7-4D74-86FB-95B98AC04681}"/>
    <dgm:cxn modelId="{42BB88C2-9CED-40FE-A63D-ADDEF646A133}" type="presOf" srcId="{623761FB-CB53-4A32-B0EC-2562B731A85F}" destId="{EDE41211-B4B1-4CC1-9214-E0527E43B67B}" srcOrd="0" destOrd="0" presId="urn:microsoft.com/office/officeart/2005/8/layout/vList3"/>
    <dgm:cxn modelId="{A9F288E8-74CF-4312-8AC7-633D7C116610}" srcId="{A59C79BB-21F3-426C-B54B-F9773A00B49D}" destId="{18483AAF-1AEF-46D5-AF0F-9495DFB87999}" srcOrd="3" destOrd="0" parTransId="{E3F13E52-2E1C-45CD-87FB-8058538732A5}" sibTransId="{596A78BC-3596-4BCA-8FBE-34F98B32AD53}"/>
    <dgm:cxn modelId="{FED9037D-8D87-40BB-A9CF-C44C87841C62}" type="presParOf" srcId="{A9EE230F-238B-4CF9-A820-BFD902B50AEB}" destId="{AB88C9B3-D995-4B41-94E7-AB907E1FB08B}" srcOrd="0" destOrd="0" presId="urn:microsoft.com/office/officeart/2005/8/layout/vList3"/>
    <dgm:cxn modelId="{3101AB49-80E3-4307-840D-E62AA5173F31}" type="presParOf" srcId="{AB88C9B3-D995-4B41-94E7-AB907E1FB08B}" destId="{E8EC9BB3-D278-452C-8FFE-08E42CDD6CC8}" srcOrd="0" destOrd="0" presId="urn:microsoft.com/office/officeart/2005/8/layout/vList3"/>
    <dgm:cxn modelId="{B6A94F6E-4A8B-4529-A13B-3E4829C3984B}" type="presParOf" srcId="{AB88C9B3-D995-4B41-94E7-AB907E1FB08B}" destId="{B3CC55C2-D2FA-45C9-982A-7F7ED26F4242}" srcOrd="1" destOrd="0" presId="urn:microsoft.com/office/officeart/2005/8/layout/vList3"/>
    <dgm:cxn modelId="{49CE8FCC-8631-4FF7-A58B-BBAFB9008B5A}" type="presParOf" srcId="{A9EE230F-238B-4CF9-A820-BFD902B50AEB}" destId="{ACAEE38C-41E0-47A7-A6B3-FEC40431C417}" srcOrd="1" destOrd="0" presId="urn:microsoft.com/office/officeart/2005/8/layout/vList3"/>
    <dgm:cxn modelId="{71545E27-FF8A-4535-A23B-02E6C52076AD}" type="presParOf" srcId="{A9EE230F-238B-4CF9-A820-BFD902B50AEB}" destId="{5F90E7B8-B802-48EC-8E6B-F3378C8F8435}" srcOrd="2" destOrd="0" presId="urn:microsoft.com/office/officeart/2005/8/layout/vList3"/>
    <dgm:cxn modelId="{9CBEDA08-B637-4F49-BAC2-871ABF25F024}" type="presParOf" srcId="{5F90E7B8-B802-48EC-8E6B-F3378C8F8435}" destId="{2F3FDCB9-3B23-4F75-8B9F-9E9F8F7CFD9E}" srcOrd="0" destOrd="0" presId="urn:microsoft.com/office/officeart/2005/8/layout/vList3"/>
    <dgm:cxn modelId="{84C1CF80-91F9-4153-8678-8FBB550069E6}" type="presParOf" srcId="{5F90E7B8-B802-48EC-8E6B-F3378C8F8435}" destId="{EDE41211-B4B1-4CC1-9214-E0527E43B67B}" srcOrd="1" destOrd="0" presId="urn:microsoft.com/office/officeart/2005/8/layout/vList3"/>
    <dgm:cxn modelId="{2B96BA4C-7FD5-47C8-BA6B-0A44FB45FEE7}" type="presParOf" srcId="{A9EE230F-238B-4CF9-A820-BFD902B50AEB}" destId="{DB5CB560-9066-4415-A815-0A090FD66923}" srcOrd="3" destOrd="0" presId="urn:microsoft.com/office/officeart/2005/8/layout/vList3"/>
    <dgm:cxn modelId="{3C166708-E26C-4062-8A85-97FF301AFCBB}" type="presParOf" srcId="{A9EE230F-238B-4CF9-A820-BFD902B50AEB}" destId="{5E8EBAAF-231A-46C3-BBDA-CDF0BABE9641}" srcOrd="4" destOrd="0" presId="urn:microsoft.com/office/officeart/2005/8/layout/vList3"/>
    <dgm:cxn modelId="{3BF8961F-49B8-44D5-895C-E9ADDEA2C239}" type="presParOf" srcId="{5E8EBAAF-231A-46C3-BBDA-CDF0BABE9641}" destId="{E3237E63-EC19-4451-B056-F6AF0B538E21}" srcOrd="0" destOrd="0" presId="urn:microsoft.com/office/officeart/2005/8/layout/vList3"/>
    <dgm:cxn modelId="{9C834B3A-FDE3-46A9-8692-DCE9DA4FFD4A}" type="presParOf" srcId="{5E8EBAAF-231A-46C3-BBDA-CDF0BABE9641}" destId="{618F290F-0465-477F-AB2F-59B82917A209}" srcOrd="1" destOrd="0" presId="urn:microsoft.com/office/officeart/2005/8/layout/vList3"/>
    <dgm:cxn modelId="{9DFDE736-9649-45F1-98D0-45B445928E51}" type="presParOf" srcId="{A9EE230F-238B-4CF9-A820-BFD902B50AEB}" destId="{07E1200B-D1F7-4035-958A-EDC80B7CD430}" srcOrd="5" destOrd="0" presId="urn:microsoft.com/office/officeart/2005/8/layout/vList3"/>
    <dgm:cxn modelId="{CCBECAF2-57A1-413E-900D-B7948C9420D5}" type="presParOf" srcId="{A9EE230F-238B-4CF9-A820-BFD902B50AEB}" destId="{74F45EDD-7005-4A3B-9AAE-88F28D39DCB9}" srcOrd="6" destOrd="0" presId="urn:microsoft.com/office/officeart/2005/8/layout/vList3"/>
    <dgm:cxn modelId="{C94780BF-27BB-4089-84F8-F1DD649C88B8}" type="presParOf" srcId="{74F45EDD-7005-4A3B-9AAE-88F28D39DCB9}" destId="{123669CD-032E-4891-8E5C-68AA51752DDB}" srcOrd="0" destOrd="0" presId="urn:microsoft.com/office/officeart/2005/8/layout/vList3"/>
    <dgm:cxn modelId="{6388C8BF-321E-4D81-BCD4-FD1165434020}" type="presParOf" srcId="{74F45EDD-7005-4A3B-9AAE-88F28D39DCB9}" destId="{54D9B66E-3D05-4270-8C7C-4C056E9DDD4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19B74-00A9-4EA7-ABF7-C99D7D120D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5503FD6-0477-4E1A-B8EE-B4B375E510A2}">
      <dgm:prSet phldrT="[Text]"/>
      <dgm:spPr>
        <a:solidFill>
          <a:srgbClr val="838A00"/>
        </a:solidFill>
      </dgm:spPr>
      <dgm:t>
        <a:bodyPr/>
        <a:lstStyle/>
        <a:p>
          <a:r>
            <a:rPr lang="de-CH" b="1" dirty="0">
              <a:solidFill>
                <a:schemeClr val="tx1"/>
              </a:solidFill>
            </a:rPr>
            <a:t>Wirkungsorientierung in der NRP verstärken</a:t>
          </a:r>
          <a:endParaRPr lang="de-DE" dirty="0">
            <a:solidFill>
              <a:schemeClr val="tx1"/>
            </a:solidFill>
          </a:endParaRPr>
        </a:p>
      </dgm:t>
    </dgm:pt>
    <dgm:pt modelId="{A66694AD-4964-45D2-98A2-A6568BF814DE}" type="parTrans" cxnId="{282B7988-2BDF-4A90-807E-8B97324F543C}">
      <dgm:prSet/>
      <dgm:spPr/>
      <dgm:t>
        <a:bodyPr/>
        <a:lstStyle/>
        <a:p>
          <a:endParaRPr lang="de-DE"/>
        </a:p>
      </dgm:t>
    </dgm:pt>
    <dgm:pt modelId="{E5425718-9F11-4EC3-AFE0-362A48822FFD}" type="sibTrans" cxnId="{282B7988-2BDF-4A90-807E-8B97324F543C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de-DE"/>
        </a:p>
      </dgm:t>
    </dgm:pt>
    <dgm:pt modelId="{C3D9AB4A-825C-4FB6-A5BF-0CE5301F2A91}">
      <dgm:prSet phldrT="[Text]"/>
      <dgm:spPr>
        <a:solidFill>
          <a:srgbClr val="B4BE30"/>
        </a:solidFill>
      </dgm:spPr>
      <dgm:t>
        <a:bodyPr/>
        <a:lstStyle/>
        <a:p>
          <a:r>
            <a:rPr lang="de-CH" b="1" dirty="0">
              <a:solidFill>
                <a:schemeClr val="tx1"/>
              </a:solidFill>
            </a:rPr>
            <a:t>Nachhaltigkeitsaspekte der NRP-Projekte stärken</a:t>
          </a:r>
          <a:endParaRPr lang="de-DE" dirty="0">
            <a:solidFill>
              <a:schemeClr val="tx1"/>
            </a:solidFill>
          </a:endParaRPr>
        </a:p>
      </dgm:t>
    </dgm:pt>
    <dgm:pt modelId="{673FB253-0A82-40F1-B06E-4816D0C6812E}" type="parTrans" cxnId="{64267F1B-ABAC-4900-AE73-E496F446CD91}">
      <dgm:prSet/>
      <dgm:spPr/>
      <dgm:t>
        <a:bodyPr/>
        <a:lstStyle/>
        <a:p>
          <a:endParaRPr lang="de-DE"/>
        </a:p>
      </dgm:t>
    </dgm:pt>
    <dgm:pt modelId="{3488018A-03C6-4116-A8C5-DA1619A9F9D0}" type="sibTrans" cxnId="{64267F1B-ABAC-4900-AE73-E496F446CD91}">
      <dgm:prSet/>
      <dgm:spPr/>
      <dgm:t>
        <a:bodyPr/>
        <a:lstStyle/>
        <a:p>
          <a:endParaRPr lang="de-DE"/>
        </a:p>
      </dgm:t>
    </dgm:pt>
    <dgm:pt modelId="{99621AC5-B4C5-4E6C-8413-75EA3FFC887E}">
      <dgm:prSet phldrT="[Text]"/>
      <dgm:spPr>
        <a:solidFill>
          <a:srgbClr val="F3F6D2"/>
        </a:solidFill>
      </dgm:spPr>
      <dgm:t>
        <a:bodyPr/>
        <a:lstStyle/>
        <a:p>
          <a:r>
            <a:rPr lang="de-CH" b="1" dirty="0">
              <a:solidFill>
                <a:schemeClr val="tx1"/>
              </a:solidFill>
            </a:rPr>
            <a:t>Kohärente Raumentwicklung als Orientierung</a:t>
          </a:r>
          <a:endParaRPr lang="de-DE" dirty="0">
            <a:solidFill>
              <a:schemeClr val="tx1"/>
            </a:solidFill>
          </a:endParaRPr>
        </a:p>
      </dgm:t>
    </dgm:pt>
    <dgm:pt modelId="{725AEEAD-600E-4975-A48C-C785B193FBAD}" type="parTrans" cxnId="{BF65DD32-F4A3-4DE5-812A-DEE26352FEFE}">
      <dgm:prSet/>
      <dgm:spPr/>
      <dgm:t>
        <a:bodyPr/>
        <a:lstStyle/>
        <a:p>
          <a:endParaRPr lang="de-DE"/>
        </a:p>
      </dgm:t>
    </dgm:pt>
    <dgm:pt modelId="{EBDF206C-D4C8-49FB-A6A4-6E169B7776DF}" type="sibTrans" cxnId="{BF65DD32-F4A3-4DE5-812A-DEE26352FEFE}">
      <dgm:prSet/>
      <dgm:spPr/>
      <dgm:t>
        <a:bodyPr/>
        <a:lstStyle/>
        <a:p>
          <a:endParaRPr lang="de-DE"/>
        </a:p>
      </dgm:t>
    </dgm:pt>
    <dgm:pt modelId="{31CD9E9C-F8DC-4BAD-B6B4-22A522D3AA00}">
      <dgm:prSet/>
      <dgm:spPr>
        <a:solidFill>
          <a:srgbClr val="E2E890"/>
        </a:solidFill>
      </dgm:spPr>
      <dgm:t>
        <a:bodyPr/>
        <a:lstStyle/>
        <a:p>
          <a:r>
            <a:rPr lang="de-CH" b="1" dirty="0">
              <a:solidFill>
                <a:schemeClr val="tx1"/>
              </a:solidFill>
            </a:rPr>
            <a:t>Überkantonale oder grenzüberschreitende Zusammenarbeit erhöhen</a:t>
          </a:r>
          <a:endParaRPr lang="de-CH" dirty="0">
            <a:solidFill>
              <a:schemeClr val="tx1"/>
            </a:solidFill>
          </a:endParaRPr>
        </a:p>
      </dgm:t>
    </dgm:pt>
    <dgm:pt modelId="{9B48224F-0F57-4572-B8DF-C780D062CF12}" type="parTrans" cxnId="{646A049A-527E-4F37-8CBF-D325BF656C64}">
      <dgm:prSet/>
      <dgm:spPr/>
      <dgm:t>
        <a:bodyPr/>
        <a:lstStyle/>
        <a:p>
          <a:endParaRPr lang="de-DE"/>
        </a:p>
      </dgm:t>
    </dgm:pt>
    <dgm:pt modelId="{A0360472-4FCD-4F1B-BDC7-723CA899D28A}" type="sibTrans" cxnId="{646A049A-527E-4F37-8CBF-D325BF656C64}">
      <dgm:prSet/>
      <dgm:spPr/>
      <dgm:t>
        <a:bodyPr/>
        <a:lstStyle/>
        <a:p>
          <a:endParaRPr lang="de-DE"/>
        </a:p>
      </dgm:t>
    </dgm:pt>
    <dgm:pt modelId="{43F284F9-D703-4966-B47F-0CB22783EA85}" type="pres">
      <dgm:prSet presAssocID="{C7819B74-00A9-4EA7-ABF7-C99D7D120DE9}" presName="Name0" presStyleCnt="0">
        <dgm:presLayoutVars>
          <dgm:chMax val="7"/>
          <dgm:chPref val="7"/>
          <dgm:dir/>
        </dgm:presLayoutVars>
      </dgm:prSet>
      <dgm:spPr/>
    </dgm:pt>
    <dgm:pt modelId="{C997184F-E1D9-4F8B-A0B8-2DBA7FAAF7B6}" type="pres">
      <dgm:prSet presAssocID="{C7819B74-00A9-4EA7-ABF7-C99D7D120DE9}" presName="Name1" presStyleCnt="0"/>
      <dgm:spPr/>
    </dgm:pt>
    <dgm:pt modelId="{1DAC5D90-8744-4776-AE7B-B4089C7DCC1C}" type="pres">
      <dgm:prSet presAssocID="{C7819B74-00A9-4EA7-ABF7-C99D7D120DE9}" presName="cycle" presStyleCnt="0"/>
      <dgm:spPr/>
    </dgm:pt>
    <dgm:pt modelId="{55293A5A-FFAD-4A45-83A1-62C0C6F6ABF6}" type="pres">
      <dgm:prSet presAssocID="{C7819B74-00A9-4EA7-ABF7-C99D7D120DE9}" presName="srcNode" presStyleLbl="node1" presStyleIdx="0" presStyleCnt="4"/>
      <dgm:spPr/>
    </dgm:pt>
    <dgm:pt modelId="{FC970B7E-A312-479D-B000-4131862BB18F}" type="pres">
      <dgm:prSet presAssocID="{C7819B74-00A9-4EA7-ABF7-C99D7D120DE9}" presName="conn" presStyleLbl="parChTrans1D2" presStyleIdx="0" presStyleCnt="1"/>
      <dgm:spPr/>
    </dgm:pt>
    <dgm:pt modelId="{CC08B0F6-4FC1-47CB-8D7A-6E0ECC725C19}" type="pres">
      <dgm:prSet presAssocID="{C7819B74-00A9-4EA7-ABF7-C99D7D120DE9}" presName="extraNode" presStyleLbl="node1" presStyleIdx="0" presStyleCnt="4"/>
      <dgm:spPr/>
    </dgm:pt>
    <dgm:pt modelId="{68096BB6-851E-466F-A178-20D4980815E5}" type="pres">
      <dgm:prSet presAssocID="{C7819B74-00A9-4EA7-ABF7-C99D7D120DE9}" presName="dstNode" presStyleLbl="node1" presStyleIdx="0" presStyleCnt="4"/>
      <dgm:spPr/>
    </dgm:pt>
    <dgm:pt modelId="{C02B6553-934D-4C40-9944-543C0B9D26B9}" type="pres">
      <dgm:prSet presAssocID="{85503FD6-0477-4E1A-B8EE-B4B375E510A2}" presName="text_1" presStyleLbl="node1" presStyleIdx="0" presStyleCnt="4">
        <dgm:presLayoutVars>
          <dgm:bulletEnabled val="1"/>
        </dgm:presLayoutVars>
      </dgm:prSet>
      <dgm:spPr/>
    </dgm:pt>
    <dgm:pt modelId="{EACC9543-0D66-47F2-B42E-B0E3AA9D3CF8}" type="pres">
      <dgm:prSet presAssocID="{85503FD6-0477-4E1A-B8EE-B4B375E510A2}" presName="accent_1" presStyleCnt="0"/>
      <dgm:spPr/>
    </dgm:pt>
    <dgm:pt modelId="{CC6C13E0-5C8C-4068-A37B-C0C415ED3515}" type="pres">
      <dgm:prSet presAssocID="{85503FD6-0477-4E1A-B8EE-B4B375E510A2}" presName="accentRepeatNode" presStyleLbl="solidFgAcc1" presStyleIdx="0" presStyleCnt="4"/>
      <dgm:spPr>
        <a:ln>
          <a:solidFill>
            <a:schemeClr val="bg1">
              <a:lumMod val="65000"/>
            </a:schemeClr>
          </a:solidFill>
        </a:ln>
      </dgm:spPr>
    </dgm:pt>
    <dgm:pt modelId="{20FF752E-5682-4F8C-BD15-CF3EF26F0DB3}" type="pres">
      <dgm:prSet presAssocID="{C3D9AB4A-825C-4FB6-A5BF-0CE5301F2A91}" presName="text_2" presStyleLbl="node1" presStyleIdx="1" presStyleCnt="4">
        <dgm:presLayoutVars>
          <dgm:bulletEnabled val="1"/>
        </dgm:presLayoutVars>
      </dgm:prSet>
      <dgm:spPr/>
    </dgm:pt>
    <dgm:pt modelId="{43216158-9557-46AA-BF40-A8EE09B40AC4}" type="pres">
      <dgm:prSet presAssocID="{C3D9AB4A-825C-4FB6-A5BF-0CE5301F2A91}" presName="accent_2" presStyleCnt="0"/>
      <dgm:spPr/>
    </dgm:pt>
    <dgm:pt modelId="{C7E6F5EA-9F26-4892-B51F-0BA750281174}" type="pres">
      <dgm:prSet presAssocID="{C3D9AB4A-825C-4FB6-A5BF-0CE5301F2A91}" presName="accentRepeatNode" presStyleLbl="solidFgAcc1" presStyleIdx="1" presStyleCnt="4"/>
      <dgm:spPr>
        <a:ln>
          <a:solidFill>
            <a:schemeClr val="bg1">
              <a:lumMod val="65000"/>
            </a:schemeClr>
          </a:solidFill>
        </a:ln>
      </dgm:spPr>
    </dgm:pt>
    <dgm:pt modelId="{8902E3C4-64C8-4FE6-B373-807FEEBB3BF2}" type="pres">
      <dgm:prSet presAssocID="{31CD9E9C-F8DC-4BAD-B6B4-22A522D3AA00}" presName="text_3" presStyleLbl="node1" presStyleIdx="2" presStyleCnt="4">
        <dgm:presLayoutVars>
          <dgm:bulletEnabled val="1"/>
        </dgm:presLayoutVars>
      </dgm:prSet>
      <dgm:spPr/>
    </dgm:pt>
    <dgm:pt modelId="{DBE816C4-A421-41A5-8AB4-126772B77D29}" type="pres">
      <dgm:prSet presAssocID="{31CD9E9C-F8DC-4BAD-B6B4-22A522D3AA00}" presName="accent_3" presStyleCnt="0"/>
      <dgm:spPr/>
    </dgm:pt>
    <dgm:pt modelId="{C22D53D4-9F9A-40CA-B0E4-C7D48091C63C}" type="pres">
      <dgm:prSet presAssocID="{31CD9E9C-F8DC-4BAD-B6B4-22A522D3AA00}" presName="accentRepeatNode" presStyleLbl="solidFgAcc1" presStyleIdx="2" presStyleCnt="4"/>
      <dgm:spPr>
        <a:ln>
          <a:solidFill>
            <a:schemeClr val="bg1">
              <a:lumMod val="65000"/>
            </a:schemeClr>
          </a:solidFill>
        </a:ln>
      </dgm:spPr>
    </dgm:pt>
    <dgm:pt modelId="{00CB2CB6-D7DE-4DD4-BA15-2DDA605FD1E7}" type="pres">
      <dgm:prSet presAssocID="{99621AC5-B4C5-4E6C-8413-75EA3FFC887E}" presName="text_4" presStyleLbl="node1" presStyleIdx="3" presStyleCnt="4">
        <dgm:presLayoutVars>
          <dgm:bulletEnabled val="1"/>
        </dgm:presLayoutVars>
      </dgm:prSet>
      <dgm:spPr/>
    </dgm:pt>
    <dgm:pt modelId="{E7259C82-F1AA-48AC-B56C-7E28F0AD4D8A}" type="pres">
      <dgm:prSet presAssocID="{99621AC5-B4C5-4E6C-8413-75EA3FFC887E}" presName="accent_4" presStyleCnt="0"/>
      <dgm:spPr/>
    </dgm:pt>
    <dgm:pt modelId="{88751037-F7CF-4BAD-951A-F650F77E1F8C}" type="pres">
      <dgm:prSet presAssocID="{99621AC5-B4C5-4E6C-8413-75EA3FFC887E}" presName="accentRepeatNode" presStyleLbl="solidFgAcc1" presStyleIdx="3" presStyleCnt="4"/>
      <dgm:spPr>
        <a:ln>
          <a:solidFill>
            <a:schemeClr val="bg1">
              <a:lumMod val="65000"/>
            </a:schemeClr>
          </a:solidFill>
        </a:ln>
      </dgm:spPr>
    </dgm:pt>
  </dgm:ptLst>
  <dgm:cxnLst>
    <dgm:cxn modelId="{64267F1B-ABAC-4900-AE73-E496F446CD91}" srcId="{C7819B74-00A9-4EA7-ABF7-C99D7D120DE9}" destId="{C3D9AB4A-825C-4FB6-A5BF-0CE5301F2A91}" srcOrd="1" destOrd="0" parTransId="{673FB253-0A82-40F1-B06E-4816D0C6812E}" sibTransId="{3488018A-03C6-4116-A8C5-DA1619A9F9D0}"/>
    <dgm:cxn modelId="{BF65DD32-F4A3-4DE5-812A-DEE26352FEFE}" srcId="{C7819B74-00A9-4EA7-ABF7-C99D7D120DE9}" destId="{99621AC5-B4C5-4E6C-8413-75EA3FFC887E}" srcOrd="3" destOrd="0" parTransId="{725AEEAD-600E-4975-A48C-C785B193FBAD}" sibTransId="{EBDF206C-D4C8-49FB-A6A4-6E169B7776DF}"/>
    <dgm:cxn modelId="{961EDC7B-0D6C-4EDE-98F1-6713D0EB707E}" type="presOf" srcId="{99621AC5-B4C5-4E6C-8413-75EA3FFC887E}" destId="{00CB2CB6-D7DE-4DD4-BA15-2DDA605FD1E7}" srcOrd="0" destOrd="0" presId="urn:microsoft.com/office/officeart/2008/layout/VerticalCurvedList"/>
    <dgm:cxn modelId="{282B7988-2BDF-4A90-807E-8B97324F543C}" srcId="{C7819B74-00A9-4EA7-ABF7-C99D7D120DE9}" destId="{85503FD6-0477-4E1A-B8EE-B4B375E510A2}" srcOrd="0" destOrd="0" parTransId="{A66694AD-4964-45D2-98A2-A6568BF814DE}" sibTransId="{E5425718-9F11-4EC3-AFE0-362A48822FFD}"/>
    <dgm:cxn modelId="{C5948A98-20F8-4D85-BACB-F8C4EA985029}" type="presOf" srcId="{31CD9E9C-F8DC-4BAD-B6B4-22A522D3AA00}" destId="{8902E3C4-64C8-4FE6-B373-807FEEBB3BF2}" srcOrd="0" destOrd="0" presId="urn:microsoft.com/office/officeart/2008/layout/VerticalCurvedList"/>
    <dgm:cxn modelId="{646A049A-527E-4F37-8CBF-D325BF656C64}" srcId="{C7819B74-00A9-4EA7-ABF7-C99D7D120DE9}" destId="{31CD9E9C-F8DC-4BAD-B6B4-22A522D3AA00}" srcOrd="2" destOrd="0" parTransId="{9B48224F-0F57-4572-B8DF-C780D062CF12}" sibTransId="{A0360472-4FCD-4F1B-BDC7-723CA899D28A}"/>
    <dgm:cxn modelId="{CDB6049D-AADA-4BBA-95F0-07223F83E0B6}" type="presOf" srcId="{C3D9AB4A-825C-4FB6-A5BF-0CE5301F2A91}" destId="{20FF752E-5682-4F8C-BD15-CF3EF26F0DB3}" srcOrd="0" destOrd="0" presId="urn:microsoft.com/office/officeart/2008/layout/VerticalCurvedList"/>
    <dgm:cxn modelId="{20B2BC9D-7D24-46DD-B645-35ACD8E74AB3}" type="presOf" srcId="{E5425718-9F11-4EC3-AFE0-362A48822FFD}" destId="{FC970B7E-A312-479D-B000-4131862BB18F}" srcOrd="0" destOrd="0" presId="urn:microsoft.com/office/officeart/2008/layout/VerticalCurvedList"/>
    <dgm:cxn modelId="{6F1CE9C1-812F-4E1C-B525-CFCC8AA15980}" type="presOf" srcId="{C7819B74-00A9-4EA7-ABF7-C99D7D120DE9}" destId="{43F284F9-D703-4966-B47F-0CB22783EA85}" srcOrd="0" destOrd="0" presId="urn:microsoft.com/office/officeart/2008/layout/VerticalCurvedList"/>
    <dgm:cxn modelId="{01753DC4-B583-463B-B64B-F2414766094C}" type="presOf" srcId="{85503FD6-0477-4E1A-B8EE-B4B375E510A2}" destId="{C02B6553-934D-4C40-9944-543C0B9D26B9}" srcOrd="0" destOrd="0" presId="urn:microsoft.com/office/officeart/2008/layout/VerticalCurvedList"/>
    <dgm:cxn modelId="{3EA040C8-08F0-4C30-AFF3-3923E5DEBEDA}" type="presParOf" srcId="{43F284F9-D703-4966-B47F-0CB22783EA85}" destId="{C997184F-E1D9-4F8B-A0B8-2DBA7FAAF7B6}" srcOrd="0" destOrd="0" presId="urn:microsoft.com/office/officeart/2008/layout/VerticalCurvedList"/>
    <dgm:cxn modelId="{5335A46D-D2FC-4529-AA60-9BA3ABAC2BFD}" type="presParOf" srcId="{C997184F-E1D9-4F8B-A0B8-2DBA7FAAF7B6}" destId="{1DAC5D90-8744-4776-AE7B-B4089C7DCC1C}" srcOrd="0" destOrd="0" presId="urn:microsoft.com/office/officeart/2008/layout/VerticalCurvedList"/>
    <dgm:cxn modelId="{0893F96D-1E0C-4F8E-BD05-C16E1C34865D}" type="presParOf" srcId="{1DAC5D90-8744-4776-AE7B-B4089C7DCC1C}" destId="{55293A5A-FFAD-4A45-83A1-62C0C6F6ABF6}" srcOrd="0" destOrd="0" presId="urn:microsoft.com/office/officeart/2008/layout/VerticalCurvedList"/>
    <dgm:cxn modelId="{637F4D82-6FF1-4206-AF93-3E7ED85AA156}" type="presParOf" srcId="{1DAC5D90-8744-4776-AE7B-B4089C7DCC1C}" destId="{FC970B7E-A312-479D-B000-4131862BB18F}" srcOrd="1" destOrd="0" presId="urn:microsoft.com/office/officeart/2008/layout/VerticalCurvedList"/>
    <dgm:cxn modelId="{E3FC14D2-E72B-4597-86A5-C9DB9A3AC261}" type="presParOf" srcId="{1DAC5D90-8744-4776-AE7B-B4089C7DCC1C}" destId="{CC08B0F6-4FC1-47CB-8D7A-6E0ECC725C19}" srcOrd="2" destOrd="0" presId="urn:microsoft.com/office/officeart/2008/layout/VerticalCurvedList"/>
    <dgm:cxn modelId="{C0FEDE05-0523-40B8-B2C2-7C814F3AEEA2}" type="presParOf" srcId="{1DAC5D90-8744-4776-AE7B-B4089C7DCC1C}" destId="{68096BB6-851E-466F-A178-20D4980815E5}" srcOrd="3" destOrd="0" presId="urn:microsoft.com/office/officeart/2008/layout/VerticalCurvedList"/>
    <dgm:cxn modelId="{88E669E9-DA71-4F7A-BCF9-9568910C64B8}" type="presParOf" srcId="{C997184F-E1D9-4F8B-A0B8-2DBA7FAAF7B6}" destId="{C02B6553-934D-4C40-9944-543C0B9D26B9}" srcOrd="1" destOrd="0" presId="urn:microsoft.com/office/officeart/2008/layout/VerticalCurvedList"/>
    <dgm:cxn modelId="{6B4F9DA4-D98D-42CF-9B7A-453100D94230}" type="presParOf" srcId="{C997184F-E1D9-4F8B-A0B8-2DBA7FAAF7B6}" destId="{EACC9543-0D66-47F2-B42E-B0E3AA9D3CF8}" srcOrd="2" destOrd="0" presId="urn:microsoft.com/office/officeart/2008/layout/VerticalCurvedList"/>
    <dgm:cxn modelId="{ABD2BD21-311A-4A4E-BA69-DFAAAAB7E099}" type="presParOf" srcId="{EACC9543-0D66-47F2-B42E-B0E3AA9D3CF8}" destId="{CC6C13E0-5C8C-4068-A37B-C0C415ED3515}" srcOrd="0" destOrd="0" presId="urn:microsoft.com/office/officeart/2008/layout/VerticalCurvedList"/>
    <dgm:cxn modelId="{472FE607-2C99-4695-A71C-BDB151F55546}" type="presParOf" srcId="{C997184F-E1D9-4F8B-A0B8-2DBA7FAAF7B6}" destId="{20FF752E-5682-4F8C-BD15-CF3EF26F0DB3}" srcOrd="3" destOrd="0" presId="urn:microsoft.com/office/officeart/2008/layout/VerticalCurvedList"/>
    <dgm:cxn modelId="{DEECFB36-EF7D-4FAA-9CB0-920D7BE01BF3}" type="presParOf" srcId="{C997184F-E1D9-4F8B-A0B8-2DBA7FAAF7B6}" destId="{43216158-9557-46AA-BF40-A8EE09B40AC4}" srcOrd="4" destOrd="0" presId="urn:microsoft.com/office/officeart/2008/layout/VerticalCurvedList"/>
    <dgm:cxn modelId="{74157923-FA9B-4198-92D7-B1A6653B6D98}" type="presParOf" srcId="{43216158-9557-46AA-BF40-A8EE09B40AC4}" destId="{C7E6F5EA-9F26-4892-B51F-0BA750281174}" srcOrd="0" destOrd="0" presId="urn:microsoft.com/office/officeart/2008/layout/VerticalCurvedList"/>
    <dgm:cxn modelId="{EF6894E2-C898-4A73-B124-88813886E8FD}" type="presParOf" srcId="{C997184F-E1D9-4F8B-A0B8-2DBA7FAAF7B6}" destId="{8902E3C4-64C8-4FE6-B373-807FEEBB3BF2}" srcOrd="5" destOrd="0" presId="urn:microsoft.com/office/officeart/2008/layout/VerticalCurvedList"/>
    <dgm:cxn modelId="{DB32C511-0BB6-4721-B746-452BE612521C}" type="presParOf" srcId="{C997184F-E1D9-4F8B-A0B8-2DBA7FAAF7B6}" destId="{DBE816C4-A421-41A5-8AB4-126772B77D29}" srcOrd="6" destOrd="0" presId="urn:microsoft.com/office/officeart/2008/layout/VerticalCurvedList"/>
    <dgm:cxn modelId="{DBFDB59A-398E-49B7-A0F6-E477838CE024}" type="presParOf" srcId="{DBE816C4-A421-41A5-8AB4-126772B77D29}" destId="{C22D53D4-9F9A-40CA-B0E4-C7D48091C63C}" srcOrd="0" destOrd="0" presId="urn:microsoft.com/office/officeart/2008/layout/VerticalCurvedList"/>
    <dgm:cxn modelId="{87978AB0-09A1-4F3A-9760-3CBDF221263D}" type="presParOf" srcId="{C997184F-E1D9-4F8B-A0B8-2DBA7FAAF7B6}" destId="{00CB2CB6-D7DE-4DD4-BA15-2DDA605FD1E7}" srcOrd="7" destOrd="0" presId="urn:microsoft.com/office/officeart/2008/layout/VerticalCurvedList"/>
    <dgm:cxn modelId="{87239B77-1CEA-4808-99E3-C562AB2DBF3B}" type="presParOf" srcId="{C997184F-E1D9-4F8B-A0B8-2DBA7FAAF7B6}" destId="{E7259C82-F1AA-48AC-B56C-7E28F0AD4D8A}" srcOrd="8" destOrd="0" presId="urn:microsoft.com/office/officeart/2008/layout/VerticalCurvedList"/>
    <dgm:cxn modelId="{CF3EEDC5-3225-48B6-A025-1C1D8B509428}" type="presParOf" srcId="{E7259C82-F1AA-48AC-B56C-7E28F0AD4D8A}" destId="{88751037-F7CF-4BAD-951A-F650F77E1F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C55C2-D2FA-45C9-982A-7F7ED26F4242}">
      <dsp:nvSpPr>
        <dsp:cNvPr id="0" name=""/>
        <dsp:cNvSpPr/>
      </dsp:nvSpPr>
      <dsp:spPr>
        <a:xfrm rot="10800000">
          <a:off x="1615027" y="2332"/>
          <a:ext cx="6696172" cy="808003"/>
        </a:xfrm>
        <a:prstGeom prst="homePlate">
          <a:avLst/>
        </a:prstGeom>
        <a:solidFill>
          <a:srgbClr val="83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Exportorientierung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b="1" kern="1200" dirty="0">
              <a:solidFill>
                <a:schemeClr val="tx1"/>
              </a:solidFill>
            </a:rPr>
            <a:t>Export von Produkten/Dienstleistungen aus Region/Kanton/Schweiz</a:t>
          </a:r>
          <a:br>
            <a:rPr lang="de-CH" sz="1200" b="1" kern="1200" dirty="0">
              <a:solidFill>
                <a:schemeClr val="tx1"/>
              </a:solidFill>
            </a:rPr>
          </a:br>
          <a:r>
            <a:rPr lang="de-CH" sz="1200" b="0" kern="1200" dirty="0">
              <a:solidFill>
                <a:schemeClr val="tx1"/>
              </a:solidFill>
            </a:rPr>
            <a:t>(auch gegeben, wenn Gäste Tourismusangebot in Region nutzen)</a:t>
          </a:r>
          <a:endParaRPr lang="de-DE" sz="1200" b="0" kern="1200" dirty="0">
            <a:solidFill>
              <a:schemeClr val="tx1"/>
            </a:solidFill>
          </a:endParaRPr>
        </a:p>
      </dsp:txBody>
      <dsp:txXfrm rot="10800000">
        <a:off x="1817028" y="2332"/>
        <a:ext cx="6494171" cy="808003"/>
      </dsp:txXfrm>
    </dsp:sp>
    <dsp:sp modelId="{E8EC9BB3-D278-452C-8FFE-08E42CDD6CC8}">
      <dsp:nvSpPr>
        <dsp:cNvPr id="0" name=""/>
        <dsp:cNvSpPr/>
      </dsp:nvSpPr>
      <dsp:spPr>
        <a:xfrm>
          <a:off x="1076134" y="2332"/>
          <a:ext cx="808003" cy="808003"/>
        </a:xfrm>
        <a:prstGeom prst="ellipse">
          <a:avLst/>
        </a:prstGeom>
        <a:solidFill>
          <a:srgbClr val="83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41211-B4B1-4CC1-9214-E0527E43B67B}">
      <dsp:nvSpPr>
        <dsp:cNvPr id="0" name=""/>
        <dsp:cNvSpPr/>
      </dsp:nvSpPr>
      <dsp:spPr>
        <a:xfrm rot="10800000">
          <a:off x="1692772" y="1064338"/>
          <a:ext cx="6696172" cy="808003"/>
        </a:xfrm>
        <a:prstGeom prst="homePlate">
          <a:avLst/>
        </a:prstGeom>
        <a:solidFill>
          <a:srgbClr val="B4BE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Überbetrieblich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b="1" kern="1200" dirty="0">
              <a:solidFill>
                <a:schemeClr val="tx1"/>
              </a:solidFill>
            </a:rPr>
            <a:t>keine Förderung von Projekten einzelner Firmen </a:t>
          </a:r>
          <a:r>
            <a:rPr lang="de-CH" sz="1200" b="0" kern="1200" dirty="0">
              <a:solidFill>
                <a:schemeClr val="tx1"/>
              </a:solidFill>
            </a:rPr>
            <a:t>(mögliche Ausnahmen: mehrere Branchen/Unternehmen profieren oder Projekte mit Systemrelevanz/Rückgratfunktion)</a:t>
          </a:r>
        </a:p>
      </dsp:txBody>
      <dsp:txXfrm rot="10800000">
        <a:off x="1894773" y="1064338"/>
        <a:ext cx="6494171" cy="808003"/>
      </dsp:txXfrm>
    </dsp:sp>
    <dsp:sp modelId="{2F3FDCB9-3B23-4F75-8B9F-9E9F8F7CFD9E}">
      <dsp:nvSpPr>
        <dsp:cNvPr id="0" name=""/>
        <dsp:cNvSpPr/>
      </dsp:nvSpPr>
      <dsp:spPr>
        <a:xfrm>
          <a:off x="1076134" y="1051531"/>
          <a:ext cx="808003" cy="808003"/>
        </a:xfrm>
        <a:prstGeom prst="ellipse">
          <a:avLst/>
        </a:prstGeom>
        <a:solidFill>
          <a:srgbClr val="83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F290F-0465-477F-AB2F-59B82917A209}">
      <dsp:nvSpPr>
        <dsp:cNvPr id="0" name=""/>
        <dsp:cNvSpPr/>
      </dsp:nvSpPr>
      <dsp:spPr>
        <a:xfrm rot="10800000">
          <a:off x="1615027" y="2100730"/>
          <a:ext cx="6696172" cy="808003"/>
        </a:xfrm>
        <a:prstGeom prst="homePlate">
          <a:avLst/>
        </a:prstGeom>
        <a:solidFill>
          <a:srgbClr val="E2E8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Anschubfinanzierung / Vorwettbewerblich</a:t>
          </a:r>
          <a:endParaRPr lang="de-DE" sz="2000" b="1" kern="1200" dirty="0">
            <a:solidFill>
              <a:schemeClr val="tx1"/>
            </a:solidFill>
          </a:endParaRPr>
        </a:p>
      </dsp:txBody>
      <dsp:txXfrm rot="10800000">
        <a:off x="1817028" y="2100730"/>
        <a:ext cx="6494171" cy="808003"/>
      </dsp:txXfrm>
    </dsp:sp>
    <dsp:sp modelId="{E3237E63-EC19-4451-B056-F6AF0B538E21}">
      <dsp:nvSpPr>
        <dsp:cNvPr id="0" name=""/>
        <dsp:cNvSpPr/>
      </dsp:nvSpPr>
      <dsp:spPr>
        <a:xfrm>
          <a:off x="1076134" y="2100730"/>
          <a:ext cx="808003" cy="808003"/>
        </a:xfrm>
        <a:prstGeom prst="ellipse">
          <a:avLst/>
        </a:prstGeom>
        <a:solidFill>
          <a:srgbClr val="E2E8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9B66E-3D05-4270-8C7C-4C056E9DDD41}">
      <dsp:nvSpPr>
        <dsp:cNvPr id="0" name=""/>
        <dsp:cNvSpPr/>
      </dsp:nvSpPr>
      <dsp:spPr>
        <a:xfrm rot="10800000">
          <a:off x="1615027" y="3149929"/>
          <a:ext cx="6696172" cy="808003"/>
        </a:xfrm>
        <a:prstGeom prst="homePlate">
          <a:avLst/>
        </a:prstGeom>
        <a:solidFill>
          <a:srgbClr val="F3F6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Wertschöpfungsorientierte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Infrastruktur</a:t>
          </a:r>
          <a:endParaRPr lang="de-DE" sz="2000" b="1" kern="1200" dirty="0">
            <a:solidFill>
              <a:schemeClr val="tx1"/>
            </a:solidFill>
          </a:endParaRPr>
        </a:p>
      </dsp:txBody>
      <dsp:txXfrm rot="10800000">
        <a:off x="1817028" y="3149929"/>
        <a:ext cx="6494171" cy="808003"/>
      </dsp:txXfrm>
    </dsp:sp>
    <dsp:sp modelId="{123669CD-032E-4891-8E5C-68AA51752DDB}">
      <dsp:nvSpPr>
        <dsp:cNvPr id="0" name=""/>
        <dsp:cNvSpPr/>
      </dsp:nvSpPr>
      <dsp:spPr>
        <a:xfrm>
          <a:off x="1076134" y="3149929"/>
          <a:ext cx="808003" cy="808003"/>
        </a:xfrm>
        <a:prstGeom prst="ellipse">
          <a:avLst/>
        </a:prstGeom>
        <a:solidFill>
          <a:srgbClr val="83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70B7E-A312-479D-B000-4131862BB18F}">
      <dsp:nvSpPr>
        <dsp:cNvPr id="0" name=""/>
        <dsp:cNvSpPr/>
      </dsp:nvSpPr>
      <dsp:spPr>
        <a:xfrm>
          <a:off x="-4802847" y="-736107"/>
          <a:ext cx="5720512" cy="5720512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2B6553-934D-4C40-9944-543C0B9D26B9}">
      <dsp:nvSpPr>
        <dsp:cNvPr id="0" name=""/>
        <dsp:cNvSpPr/>
      </dsp:nvSpPr>
      <dsp:spPr>
        <a:xfrm>
          <a:off x="480586" y="326609"/>
          <a:ext cx="7235303" cy="653558"/>
        </a:xfrm>
        <a:prstGeom prst="rect">
          <a:avLst/>
        </a:prstGeom>
        <a:solidFill>
          <a:srgbClr val="83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6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Wirkungsorientierung in der NRP verstärken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80586" y="326609"/>
        <a:ext cx="7235303" cy="653558"/>
      </dsp:txXfrm>
    </dsp:sp>
    <dsp:sp modelId="{CC6C13E0-5C8C-4068-A37B-C0C415ED3515}">
      <dsp:nvSpPr>
        <dsp:cNvPr id="0" name=""/>
        <dsp:cNvSpPr/>
      </dsp:nvSpPr>
      <dsp:spPr>
        <a:xfrm>
          <a:off x="72112" y="244914"/>
          <a:ext cx="816947" cy="816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752E-5682-4F8C-BD15-CF3EF26F0DB3}">
      <dsp:nvSpPr>
        <dsp:cNvPr id="0" name=""/>
        <dsp:cNvSpPr/>
      </dsp:nvSpPr>
      <dsp:spPr>
        <a:xfrm>
          <a:off x="855286" y="1307116"/>
          <a:ext cx="6860603" cy="653558"/>
        </a:xfrm>
        <a:prstGeom prst="rect">
          <a:avLst/>
        </a:prstGeom>
        <a:solidFill>
          <a:srgbClr val="B4BE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6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Nachhaltigkeitsaspekte der NRP-Projekte stärken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855286" y="1307116"/>
        <a:ext cx="6860603" cy="653558"/>
      </dsp:txXfrm>
    </dsp:sp>
    <dsp:sp modelId="{C7E6F5EA-9F26-4892-B51F-0BA750281174}">
      <dsp:nvSpPr>
        <dsp:cNvPr id="0" name=""/>
        <dsp:cNvSpPr/>
      </dsp:nvSpPr>
      <dsp:spPr>
        <a:xfrm>
          <a:off x="446812" y="1225421"/>
          <a:ext cx="816947" cy="816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2E3C4-64C8-4FE6-B373-807FEEBB3BF2}">
      <dsp:nvSpPr>
        <dsp:cNvPr id="0" name=""/>
        <dsp:cNvSpPr/>
      </dsp:nvSpPr>
      <dsp:spPr>
        <a:xfrm>
          <a:off x="855286" y="2287623"/>
          <a:ext cx="6860603" cy="653558"/>
        </a:xfrm>
        <a:prstGeom prst="rect">
          <a:avLst/>
        </a:prstGeom>
        <a:solidFill>
          <a:srgbClr val="E2E8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6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Überkantonale oder grenzüberschreitende Zusammenarbeit erhöhen</a:t>
          </a:r>
          <a:endParaRPr lang="de-CH" sz="2000" kern="1200" dirty="0">
            <a:solidFill>
              <a:schemeClr val="tx1"/>
            </a:solidFill>
          </a:endParaRPr>
        </a:p>
      </dsp:txBody>
      <dsp:txXfrm>
        <a:off x="855286" y="2287623"/>
        <a:ext cx="6860603" cy="653558"/>
      </dsp:txXfrm>
    </dsp:sp>
    <dsp:sp modelId="{C22D53D4-9F9A-40CA-B0E4-C7D48091C63C}">
      <dsp:nvSpPr>
        <dsp:cNvPr id="0" name=""/>
        <dsp:cNvSpPr/>
      </dsp:nvSpPr>
      <dsp:spPr>
        <a:xfrm>
          <a:off x="446812" y="2205928"/>
          <a:ext cx="816947" cy="816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B2CB6-D7DE-4DD4-BA15-2DDA605FD1E7}">
      <dsp:nvSpPr>
        <dsp:cNvPr id="0" name=""/>
        <dsp:cNvSpPr/>
      </dsp:nvSpPr>
      <dsp:spPr>
        <a:xfrm>
          <a:off x="480586" y="3268130"/>
          <a:ext cx="7235303" cy="653558"/>
        </a:xfrm>
        <a:prstGeom prst="rect">
          <a:avLst/>
        </a:prstGeom>
        <a:solidFill>
          <a:srgbClr val="F3F6D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76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tx1"/>
              </a:solidFill>
            </a:rPr>
            <a:t>Kohärente Raumentwicklung als Orientierung</a:t>
          </a:r>
          <a:endParaRPr lang="de-DE" sz="2000" kern="1200" dirty="0">
            <a:solidFill>
              <a:schemeClr val="tx1"/>
            </a:solidFill>
          </a:endParaRPr>
        </a:p>
      </dsp:txBody>
      <dsp:txXfrm>
        <a:off x="480586" y="3268130"/>
        <a:ext cx="7235303" cy="653558"/>
      </dsp:txXfrm>
    </dsp:sp>
    <dsp:sp modelId="{88751037-F7CF-4BAD-951A-F650F77E1F8C}">
      <dsp:nvSpPr>
        <dsp:cNvPr id="0" name=""/>
        <dsp:cNvSpPr/>
      </dsp:nvSpPr>
      <dsp:spPr>
        <a:xfrm>
          <a:off x="72112" y="3186435"/>
          <a:ext cx="816947" cy="8169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34A28-75FC-46FB-864A-BBBE8978C1F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2942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4CB31-ABBD-4CEC-9316-6672DDF13A1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48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1157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5272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33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3851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217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78206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CH" sz="11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410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1E17A-57DF-48ED-A15C-A1118269383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62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165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507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6298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4CB31-ABBD-4CEC-9316-6672DDF13A1B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071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646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8136448" cy="3598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483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000" y="2016000"/>
            <a:ext cx="3959984" cy="359886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3960440" cy="3598862"/>
          </a:xfr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799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69E-328E-4233-AA9E-8423C7860F0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88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30550" y="1773238"/>
            <a:ext cx="4826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30550" y="3716338"/>
            <a:ext cx="48974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00" b="1">
                <a:solidFill>
                  <a:srgbClr val="73787B"/>
                </a:solidFill>
              </a:defRPr>
            </a:lvl1pPr>
          </a:lstStyle>
          <a:p>
            <a:endParaRPr lang="de-DE" alt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de-DE" altLang="de-DE" dirty="0"/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pic>
        <p:nvPicPr>
          <p:cNvPr id="16" name="Picture 17" descr="STUHL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200" y="5896800"/>
            <a:ext cx="1787439" cy="2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5949280"/>
            <a:ext cx="3699275" cy="769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73787B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 sz="2000" b="1">
          <a:solidFill>
            <a:srgbClr val="73787B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303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4" y="1080000"/>
            <a:ext cx="813772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1908000"/>
            <a:ext cx="813644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</p:txBody>
      </p:sp>
      <p:sp>
        <p:nvSpPr>
          <p:cNvPr id="4105" name="Rectangle 9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B4B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de-DE" altLang="de-DE" sz="2000">
              <a:solidFill>
                <a:srgbClr val="EF8400"/>
              </a:solidFill>
              <a:latin typeface="Lucida Grande" pitchFamily="-80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 userDrawn="1"/>
        </p:nvSpPr>
        <p:spPr bwMode="auto">
          <a:xfrm>
            <a:off x="1166813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/>
          </a:p>
        </p:txBody>
      </p:sp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403350" y="69215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" name="Grafik 7" descr="S:\1005 regiosuisse 2012 - 2015\L5 Kommunikation\KOMM-HANDBUCH_GRUNDLAGEN\CD-CI\00 LOGOS\1 REGIOSUISSE LOGO\REGIOSUISSE LOGO MSOFFICE WEB\REGIOSUISSE GRUEN\POSITIV RGB GR\OHNE SUBLINES RGB GR\REGIOSUISSE LOGO RGB GR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7595"/>
            <a:ext cx="1270434" cy="207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176" y="6597351"/>
            <a:ext cx="2987824" cy="26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3787B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6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6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iosuisse.ch/projekt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.ch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baaWe7X5v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jbdKC58G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projek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suisse.ch/" TargetMode="External"/><Relationship Id="rId2" Type="http://schemas.openxmlformats.org/officeDocument/2006/relationships/hyperlink" Target="http://www.regiosuisse.ch/adresse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reg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0550" y="1773238"/>
            <a:ext cx="5401890" cy="1584325"/>
          </a:xfrm>
        </p:spPr>
        <p:txBody>
          <a:bodyPr/>
          <a:lstStyle/>
          <a:p>
            <a:r>
              <a:rPr lang="de-DE" altLang="de-DE" sz="4000" dirty="0"/>
              <a:t>Die Neue Regionalpolitik (NRP)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>
                <a:solidFill>
                  <a:srgbClr val="B4BE00"/>
                </a:solidFill>
              </a:rPr>
              <a:t>Foliensatz</a:t>
            </a:r>
            <a:endParaRPr lang="de-DE" altLang="de-DE" dirty="0">
              <a:solidFill>
                <a:srgbClr val="B4BE00"/>
              </a:solidFill>
            </a:endParaRPr>
          </a:p>
        </p:txBody>
      </p:sp>
      <p:sp>
        <p:nvSpPr>
          <p:cNvPr id="683012" name="Rectangle 4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altLang="de-DE" sz="1300" b="1">
              <a:solidFill>
                <a:srgbClr val="73787B"/>
              </a:solidFill>
            </a:endParaRPr>
          </a:p>
        </p:txBody>
      </p:sp>
      <p:pic>
        <p:nvPicPr>
          <p:cNvPr id="2057" name="Picture 9" descr="C:\Users\kristin.PLANVALBRIG\Desktop\To Do\PPP NRP\CABRIOBAHN_STANSERHORN_10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7" y="5084763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ristin.PLANVALBRIG\Desktop\To Do\PPP NRP\Fotos\STUDENTIN_IND_DESIGN_3DPRINTER_03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3" y="3438975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ristin.PLANVALBRIG\Desktop\To Do\PPP NRP\MONTAGE_GLAS_29k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4" y="1749510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istin.PLANVALBRIG\Desktop\To Do\PPP NRP\REKA_HOTEL_HALLENBAD_01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020" y="-3601"/>
            <a:ext cx="26638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Wo wird gefördert?</a:t>
            </a:r>
            <a:br>
              <a:rPr lang="de-CH" sz="1200" dirty="0"/>
            </a:br>
            <a:r>
              <a:rPr lang="de-CH" dirty="0"/>
              <a:t>Räumlicher Wirkungsbereich der NRP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pPr marL="0" indent="0" eaLnBrk="1" hangingPunct="1">
              <a:buNone/>
            </a:pPr>
            <a:endParaRPr lang="de-CH" b="1" dirty="0"/>
          </a:p>
          <a:p>
            <a:pPr eaLnBrk="1" hangingPunct="1"/>
            <a:r>
              <a:rPr lang="de-CH" b="1" dirty="0"/>
              <a:t>Berggebiete</a:t>
            </a:r>
          </a:p>
          <a:p>
            <a:pPr eaLnBrk="1" hangingPunct="1"/>
            <a:r>
              <a:rPr lang="de-CH" b="1" dirty="0"/>
              <a:t>Weiterer ländlicher </a:t>
            </a:r>
            <a:br>
              <a:rPr lang="de-CH" b="1" dirty="0"/>
            </a:br>
            <a:r>
              <a:rPr lang="de-CH" b="1" dirty="0"/>
              <a:t>Raum</a:t>
            </a:r>
          </a:p>
          <a:p>
            <a:pPr eaLnBrk="1" hangingPunct="1"/>
            <a:r>
              <a:rPr lang="de-CH" b="1" dirty="0"/>
              <a:t>Grenzregionen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1125488" cy="28011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C4C69E-328E-4233-AA9E-8423C7860F01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/>
          <a:stretch/>
        </p:blipFill>
        <p:spPr>
          <a:xfrm>
            <a:off x="3268628" y="1796722"/>
            <a:ext cx="5681755" cy="382141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D13E3EF-A1FF-4911-83A8-4575DDD9C6C0}"/>
              </a:ext>
            </a:extLst>
          </p:cNvPr>
          <p:cNvSpPr/>
          <p:nvPr/>
        </p:nvSpPr>
        <p:spPr>
          <a:xfrm>
            <a:off x="466724" y="5789800"/>
            <a:ext cx="8496488" cy="91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"/>
              </a:lnSpc>
            </a:pPr>
            <a:r>
              <a:rPr lang="de-CH" sz="1300" i="1" dirty="0"/>
              <a:t>Ausnahmen: wenn Kantone Förderbedarf nachweisen</a:t>
            </a:r>
            <a:br>
              <a:rPr lang="de-CH" sz="1300" i="1" dirty="0"/>
            </a:br>
            <a:endParaRPr lang="de-CH" sz="1300" i="1" dirty="0"/>
          </a:p>
          <a:p>
            <a:br>
              <a:rPr lang="de-CH" sz="1300" i="1" dirty="0"/>
            </a:br>
            <a:r>
              <a:rPr lang="de-CH" sz="1300" i="1" dirty="0"/>
              <a:t>Im Rahmen von </a:t>
            </a:r>
            <a:r>
              <a:rPr lang="de-CH" sz="1300" b="1" i="1" dirty="0" err="1"/>
              <a:t>Interreg</a:t>
            </a:r>
            <a:r>
              <a:rPr lang="de-CH" sz="1300" b="1" i="1" dirty="0"/>
              <a:t> </a:t>
            </a:r>
            <a:r>
              <a:rPr lang="de-CH" sz="1300" i="1" dirty="0"/>
              <a:t>sowie bei der Förderung </a:t>
            </a:r>
            <a:r>
              <a:rPr lang="de-CH" sz="1300" b="1" i="1" dirty="0"/>
              <a:t>Regionaler Innovationssysteme (RIS) </a:t>
            </a:r>
            <a:r>
              <a:rPr lang="de-CH" sz="1300" i="1" dirty="0"/>
              <a:t>und des Pilot- </a:t>
            </a:r>
            <a:r>
              <a:rPr lang="de-CH" sz="1300" i="1" dirty="0" err="1"/>
              <a:t>programms</a:t>
            </a:r>
            <a:r>
              <a:rPr lang="de-CH" sz="1300" i="1" dirty="0"/>
              <a:t> Handlungsräume Wirtschaft (PHR Wirtschaft) wird auch die </a:t>
            </a:r>
            <a:r>
              <a:rPr lang="de-CH" sz="1300" b="1" i="1" dirty="0"/>
              <a:t>Zusammenarbeit in grossregionalen Räumen </a:t>
            </a:r>
            <a:r>
              <a:rPr lang="de-CH" sz="1300" i="1" dirty="0"/>
              <a:t>– die auch grosse Zentren als Entwicklungsmotoren einschliessen – unterstützt.</a:t>
            </a:r>
          </a:p>
        </p:txBody>
      </p:sp>
    </p:spTree>
    <p:extLst>
      <p:ext uri="{BB962C8B-B14F-4D97-AF65-F5344CB8AC3E}">
        <p14:creationId xmlns:p14="http://schemas.microsoft.com/office/powerpoint/2010/main" val="336210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i="1" dirty="0"/>
              <a:t>Anwendungsgebiet Steuererleichterungen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i="1" dirty="0"/>
              <a:t>Unternehmen in </a:t>
            </a:r>
            <a:r>
              <a:rPr lang="de-CH" b="1" i="1" dirty="0"/>
              <a:t>ländlichen, mittel- und kleinstädtischen Zentren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85409"/>
            <a:ext cx="6336704" cy="415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9632" y="6388587"/>
            <a:ext cx="12378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000" dirty="0"/>
              <a:t>Stand: 1. Juli 2016</a:t>
            </a:r>
          </a:p>
        </p:txBody>
      </p:sp>
    </p:spTree>
    <p:extLst>
      <p:ext uri="{BB962C8B-B14F-4D97-AF65-F5344CB8AC3E}">
        <p14:creationId xmlns:p14="http://schemas.microsoft.com/office/powerpoint/2010/main" val="238763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350" y="4221088"/>
            <a:ext cx="1800200" cy="23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713788" cy="576263"/>
          </a:xfrm>
        </p:spPr>
        <p:txBody>
          <a:bodyPr/>
          <a:lstStyle/>
          <a:p>
            <a:r>
              <a:rPr lang="de-CH" dirty="0"/>
              <a:t>Förderbereich für </a:t>
            </a:r>
            <a:r>
              <a:rPr lang="de-CH" dirty="0" err="1"/>
              <a:t>Interreg</a:t>
            </a:r>
            <a:r>
              <a:rPr lang="de-CH" dirty="0"/>
              <a:t>-Projekte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600" dirty="0"/>
              <a:t>Förderbereich </a:t>
            </a:r>
            <a:r>
              <a:rPr lang="de-CH" sz="1600" b="1" dirty="0" err="1"/>
              <a:t>Interreg</a:t>
            </a:r>
            <a:r>
              <a:rPr lang="de-CH" sz="1600" b="1" dirty="0"/>
              <a:t> A </a:t>
            </a:r>
            <a:r>
              <a:rPr lang="de-CH" sz="1600" dirty="0"/>
              <a:t>(grenzüber-schreitende Zusammenarbeit)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br>
              <a:rPr lang="de-CH" dirty="0"/>
            </a:br>
            <a:endParaRPr lang="de-CH" dirty="0"/>
          </a:p>
          <a:p>
            <a:pPr marL="0" indent="0">
              <a:spcBef>
                <a:spcPts val="0"/>
              </a:spcBef>
              <a:buNone/>
            </a:pPr>
            <a:endParaRPr lang="de-CH" sz="1400" b="1" i="1" dirty="0"/>
          </a:p>
          <a:p>
            <a:pPr marL="0" indent="0">
              <a:spcBef>
                <a:spcPts val="0"/>
              </a:spcBef>
              <a:buNone/>
            </a:pPr>
            <a:br>
              <a:rPr lang="de-CH" sz="1400" b="1" i="1" dirty="0"/>
            </a:br>
            <a:r>
              <a:rPr lang="de-CH" sz="1400" b="1" i="1" dirty="0" err="1"/>
              <a:t>Interreg</a:t>
            </a:r>
            <a:r>
              <a:rPr lang="de-CH" sz="1400" b="1" i="1" dirty="0"/>
              <a:t>-A-Programme:    </a:t>
            </a:r>
            <a:r>
              <a:rPr lang="de-CH" sz="1400" i="1" dirty="0"/>
              <a:t> </a:t>
            </a:r>
            <a:br>
              <a:rPr lang="de-CH" sz="1400" i="1" dirty="0"/>
            </a:br>
            <a:r>
              <a:rPr lang="de-CH" sz="1400" i="1" dirty="0"/>
              <a:t>Frankreich–Schweiz, Italien–Schweiz, Oberrhein, Alpenrhein–Bodensee–Hochrhein</a:t>
            </a:r>
            <a:br>
              <a:rPr lang="de-CH" sz="1400" i="1" dirty="0"/>
            </a:br>
            <a:br>
              <a:rPr lang="de-CH" sz="500" i="1" dirty="0"/>
            </a:br>
            <a:br>
              <a:rPr lang="de-CH" sz="500" i="1" dirty="0"/>
            </a:br>
            <a:r>
              <a:rPr lang="de-CH" sz="1200" i="1" dirty="0"/>
              <a:t>Schweizer Projektpartner können sich zudem auf Projektbasis am Programm Frankreich–Italien «</a:t>
            </a:r>
            <a:r>
              <a:rPr lang="de-CH" sz="1200" i="1" dirty="0" err="1"/>
              <a:t>Alcotra</a:t>
            </a:r>
            <a:r>
              <a:rPr lang="de-CH" sz="1200" i="1" dirty="0"/>
              <a:t>» beteiligen</a:t>
            </a:r>
            <a:endParaRPr lang="de-CH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016000"/>
            <a:ext cx="4320480" cy="3598862"/>
          </a:xfrm>
        </p:spPr>
        <p:txBody>
          <a:bodyPr/>
          <a:lstStyle/>
          <a:p>
            <a:pPr marL="0" indent="0">
              <a:buNone/>
            </a:pPr>
            <a:r>
              <a:rPr lang="de-CH" sz="1600" dirty="0"/>
              <a:t>Förderbereich </a:t>
            </a:r>
            <a:r>
              <a:rPr lang="de-CH" sz="1600" b="1" dirty="0" err="1"/>
              <a:t>Interreg</a:t>
            </a:r>
            <a:r>
              <a:rPr lang="de-CH" sz="1600" b="1" dirty="0"/>
              <a:t> B, </a:t>
            </a:r>
            <a:r>
              <a:rPr lang="de-CH" sz="1600" b="1" dirty="0" err="1"/>
              <a:t>Interreg</a:t>
            </a:r>
            <a:r>
              <a:rPr lang="de-CH" sz="1600" b="1" dirty="0"/>
              <a:t> Europe, </a:t>
            </a:r>
            <a:r>
              <a:rPr lang="de-CH" sz="1600" dirty="0">
                <a:sym typeface="Wingdings" panose="05000000000000000000" pitchFamily="2" charset="2"/>
              </a:rPr>
              <a:t> gesamte Schweiz</a:t>
            </a:r>
            <a:endParaRPr lang="de-CH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832694"/>
            <a:ext cx="2695202" cy="218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Bildergebnis für schwei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930734"/>
            <a:ext cx="1807493" cy="109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4645" y="2708920"/>
            <a:ext cx="1615440" cy="184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117003" y="3923061"/>
            <a:ext cx="17283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latin typeface="+mn-lt"/>
              </a:rPr>
              <a:t>Programmgebiet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 Alpenraum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156725" y="4557769"/>
            <a:ext cx="19527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>
                <a:latin typeface="+mn-lt"/>
              </a:rPr>
              <a:t>Programmgebiet </a:t>
            </a:r>
            <a:r>
              <a:rPr lang="de-CH" sz="700" dirty="0" err="1">
                <a:latin typeface="+mn-lt"/>
              </a:rPr>
              <a:t>Interreg</a:t>
            </a:r>
            <a:r>
              <a:rPr lang="de-CH" sz="700" dirty="0">
                <a:latin typeface="+mn-lt"/>
              </a:rPr>
              <a:t> B Nordwesteuropa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1FEFE07-FFC7-4F09-A460-12BB70E583A2}"/>
              </a:ext>
            </a:extLst>
          </p:cNvPr>
          <p:cNvSpPr txBox="1"/>
          <p:nvPr/>
        </p:nvSpPr>
        <p:spPr>
          <a:xfrm>
            <a:off x="5606428" y="6234567"/>
            <a:ext cx="16265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893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Wer setzt die NRP um?</a:t>
            </a:r>
            <a:br>
              <a:rPr lang="de-CH" dirty="0"/>
            </a:br>
            <a:r>
              <a:rPr lang="de-CH" dirty="0"/>
              <a:t>Zusammenspiel verschiedener Ebenen</a:t>
            </a:r>
            <a:br>
              <a:rPr lang="de-CH" dirty="0"/>
            </a:br>
            <a:endParaRPr lang="de-CH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Bund</a:t>
            </a:r>
            <a:endParaRPr lang="de-CH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Kantone</a:t>
            </a: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>
                <a:ln w="0"/>
                <a:solidFill>
                  <a:sysClr val="windowText" lastClr="000000"/>
                </a:solidFill>
              </a:rPr>
              <a:t>Regionen, regionale Akteure</a:t>
            </a: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tx1"/>
                </a:solidFill>
              </a:rPr>
              <a:t>Mehrjahresprogramm 2016–2023 </a:t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400" dirty="0">
                <a:solidFill>
                  <a:schemeClr val="tx1"/>
                </a:solidFill>
              </a:rPr>
              <a:t>Leitplanken für Umsetzung der NRP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16064" y="6116205"/>
            <a:ext cx="4036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Projektdatenbank: </a:t>
            </a:r>
            <a:r>
              <a:rPr lang="de-CH" sz="1400" i="1" dirty="0">
                <a:solidFill>
                  <a:srgbClr val="B4BE00"/>
                </a:solidFill>
                <a:hlinkClick r:id="rId2"/>
              </a:rPr>
              <a:t>www.regiosuisse.</a:t>
            </a:r>
            <a:r>
              <a:rPr lang="de-CH" sz="1400" i="1" dirty="0">
                <a:hlinkClick r:id="rId2"/>
              </a:rPr>
              <a:t>ch/projekte</a:t>
            </a:r>
            <a:r>
              <a:rPr lang="de-CH" sz="1400" i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759280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668885" y="4592495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n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724128" y="4454211"/>
            <a:ext cx="3384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b="1" i="1" dirty="0"/>
              <a:t>NRP-Projekte können Kantone, Regionen, Gemeinden, Unternehmen, Organisationen oder Privatpersonen lancieren und umsetzen.</a:t>
            </a:r>
          </a:p>
          <a:p>
            <a:br>
              <a:rPr lang="de-CH" sz="1200" b="1" i="1" dirty="0">
                <a:solidFill>
                  <a:srgbClr val="FF0000"/>
                </a:solidFill>
              </a:rPr>
            </a:br>
            <a:r>
              <a:rPr lang="de-CH" sz="1200" b="1" i="1" dirty="0"/>
              <a:t>Kantone entscheiden, ob ein Projekt gefördert wird</a:t>
            </a:r>
            <a:r>
              <a:rPr lang="de-CH" sz="1200" dirty="0"/>
              <a:t>.</a:t>
            </a:r>
          </a:p>
          <a:p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34109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32718"/>
              </p:ext>
            </p:extLst>
          </p:nvPr>
        </p:nvGraphicFramePr>
        <p:xfrm>
          <a:off x="-324545" y="2205038"/>
          <a:ext cx="8836633" cy="396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6725" y="1052537"/>
            <a:ext cx="8497763" cy="576263"/>
          </a:xfrm>
        </p:spPr>
        <p:txBody>
          <a:bodyPr/>
          <a:lstStyle/>
          <a:p>
            <a:r>
              <a:rPr lang="de-CH" dirty="0"/>
              <a:t>Kernkriterien und Leitgedanken bei der Projektförderung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8655" y="2213684"/>
            <a:ext cx="792088" cy="792088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89" y="3224075"/>
            <a:ext cx="864000" cy="864000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5" y="5469209"/>
            <a:ext cx="567741" cy="567741"/>
          </a:xfrm>
          <a:prstGeom prst="rect">
            <a:avLst/>
          </a:prstGeom>
        </p:spPr>
      </p:pic>
      <p:sp>
        <p:nvSpPr>
          <p:cNvPr id="25" name="Rechteck: abgerundete Ecken 24"/>
          <p:cNvSpPr/>
          <p:nvPr/>
        </p:nvSpPr>
        <p:spPr>
          <a:xfrm>
            <a:off x="466726" y="2058988"/>
            <a:ext cx="7955086" cy="31702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Ellipse 1"/>
          <p:cNvSpPr/>
          <p:nvPr/>
        </p:nvSpPr>
        <p:spPr>
          <a:xfrm>
            <a:off x="1259632" y="5357283"/>
            <a:ext cx="792089" cy="788027"/>
          </a:xfrm>
          <a:prstGeom prst="ellipse">
            <a:avLst/>
          </a:prstGeom>
          <a:solidFill>
            <a:srgbClr val="838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1" name="Grafik 10" descr="Fabrik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6396" y="5436231"/>
            <a:ext cx="630130" cy="6301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7046218-15BD-4B12-901D-7E50B371A2C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800000">
            <a:off x="757914" y="4314563"/>
            <a:ext cx="792549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NRP-Mehrjahresprogramm des Bundes 2016–2023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720725" indent="0">
              <a:buNone/>
            </a:pPr>
            <a:endParaRPr lang="de-CH" dirty="0"/>
          </a:p>
          <a:p>
            <a:pPr marL="720725" indent="0">
              <a:buNone/>
            </a:pPr>
            <a:r>
              <a:rPr lang="de-CH" sz="1400" i="1" dirty="0"/>
              <a:t>80 % der verfügbaren A-fonds-</a:t>
            </a:r>
            <a:r>
              <a:rPr lang="de-CH" sz="1400" i="1" dirty="0" err="1"/>
              <a:t>perdu</a:t>
            </a:r>
            <a:r>
              <a:rPr lang="de-CH" sz="1400" i="1" dirty="0"/>
              <a:t>-Beiträge des Bundes für Projekte in den Förderschwerpunkten «Industrie» und «Tourismus»</a:t>
            </a:r>
            <a:endParaRPr lang="de-CH" sz="16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7"/>
            <a:ext cx="6372572" cy="43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479" y="5583789"/>
            <a:ext cx="163988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63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Was wird gefördert? </a:t>
            </a:r>
            <a:br>
              <a:rPr lang="de-DE" altLang="de-DE" dirty="0"/>
            </a:br>
            <a:r>
              <a:rPr lang="de-DE" altLang="de-DE" dirty="0"/>
              <a:t>Schwerpunkte der Projektförderung 2016–2023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CH" sz="2400" b="1" dirty="0"/>
              <a:t>«Tourismus» und «Industrie» </a:t>
            </a:r>
          </a:p>
          <a:p>
            <a:r>
              <a:rPr lang="de-CH" dirty="0"/>
              <a:t>Abhängig von den Zielen und Schwerpunkten, die die Kantone in ihren NRP-Umsetzungsprogrammen festlegen, können </a:t>
            </a:r>
            <a:r>
              <a:rPr lang="de-CH" b="1" dirty="0"/>
              <a:t>Projekte in weiteren Bereichen </a:t>
            </a:r>
            <a:r>
              <a:rPr lang="de-CH" dirty="0"/>
              <a:t>wie Agrar- und Waldwirtschaft, Energie-, Bildungs- und Gesundheitswirtschaft unterstützt werden. </a:t>
            </a:r>
          </a:p>
          <a:p>
            <a:endParaRPr lang="de-CH" dirty="0"/>
          </a:p>
          <a:p>
            <a:endParaRPr lang="de-DE" altLang="de-DE" dirty="0"/>
          </a:p>
          <a:p>
            <a:endParaRPr lang="de-CH" dirty="0"/>
          </a:p>
        </p:txBody>
      </p:sp>
      <p:pic>
        <p:nvPicPr>
          <p:cNvPr id="5123" name="Picture 3" descr="C:\Users\kristin.PLANVALBRIG\Desktop\TOSCANO_AG_ANDEER_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343" y="4581128"/>
            <a:ext cx="129316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ristin.PLANVALBRIG\Desktop\NEUE_HOLZBAU_AG_LUNGERN_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604799"/>
            <a:ext cx="133018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tin.PLANVALBRIG\Desktop\PHAENOVUM_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3650" y="5681730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kristin.PLANVALBRIG\Desktop\FREESTYLEACADEMY_LAAX_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5686836"/>
            <a:ext cx="1292111" cy="8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kristin.PLANVALBRIG\Desktop\CABRIOBAHN_STANSERHORN_0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463" y="5686836"/>
            <a:ext cx="1288045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kristin.PLANVALBRIG\Desktop\BAGNI_DI_CRAVEGGIA_0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6" y="5715343"/>
            <a:ext cx="1293167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kristin.PLANVALBRIG\Desktop\DIE_MANUFAKTUR_KARIN_BISCHOFF_0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278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kristin.PLANVALBRIG\Desktop\BLUE_FACTORY_0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67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kristin.PLANVALBRIG\Desktop\STUDENTIN_IND_DESIGN_3DPRINTER_0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26" y="5699627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istin.PLANVALBRIG\Desktop\MAISON_DU_TOURISME_1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604799"/>
            <a:ext cx="1293166" cy="8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73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 «Tourismus»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r>
              <a:rPr lang="de-CH" altLang="de-DE" dirty="0"/>
              <a:t>Unterstützt werden Projekte, die die Tourismuswirtschaft bei der Bewältigung des Strukturwandels unterstützen und die </a:t>
            </a:r>
            <a:r>
              <a:rPr lang="de-CH" altLang="de-DE" b="1" dirty="0"/>
              <a:t>Tourismusdestinationen wettbewerbsfähiger machen</a:t>
            </a:r>
            <a:r>
              <a:rPr lang="de-CH" altLang="de-DE" dirty="0"/>
              <a:t>.</a:t>
            </a:r>
          </a:p>
          <a:p>
            <a:r>
              <a:rPr lang="de-CH" altLang="de-DE" dirty="0"/>
              <a:t>Mit dem </a:t>
            </a:r>
            <a:r>
              <a:rPr lang="de-CH" altLang="de-DE" b="1" dirty="0"/>
              <a:t>Impulsprogramm Tourismus 2016–2019</a:t>
            </a:r>
            <a:r>
              <a:rPr lang="de-CH" altLang="de-DE" dirty="0"/>
              <a:t> wird im Rahmen der Regionalpolitik und Tourismuspolitik während vier Jahren ein zusätzlicher Akzent im Tourismus gesetzt. Mit NRP-Mitteln können Projekte aus drei der vier Stossrichtungen des Impulsprogramms unterstützt werden: </a:t>
            </a:r>
          </a:p>
          <a:p>
            <a:pPr lvl="1"/>
            <a:r>
              <a:rPr lang="de-CH" altLang="de-DE" b="1" dirty="0"/>
              <a:t>Modernisierung der Beherbergungswirtschaft</a:t>
            </a:r>
          </a:p>
          <a:p>
            <a:pPr lvl="1"/>
            <a:r>
              <a:rPr lang="de-CH" altLang="de-DE" b="1" dirty="0"/>
              <a:t>Verstärkung Qualitäts- und Produktentwicklung</a:t>
            </a:r>
          </a:p>
          <a:p>
            <a:pPr lvl="1"/>
            <a:r>
              <a:rPr lang="de-CH" altLang="de-DE" b="1" dirty="0"/>
              <a:t>Optimierung Strukturen und Verstärkung Kooperation</a:t>
            </a:r>
          </a:p>
          <a:p>
            <a:pPr marL="457200" lvl="1" indent="0">
              <a:spcBef>
                <a:spcPts val="0"/>
              </a:spcBef>
              <a:buNone/>
            </a:pPr>
            <a:br>
              <a:rPr lang="de-CH" sz="1600" i="1" dirty="0"/>
            </a:br>
            <a:r>
              <a:rPr lang="de-CH" sz="1400" i="1" dirty="0"/>
              <a:t>Verfügbare NRP-Mittel des Bundes für Impulsprogramm ca. CHF 200 Mio. (ca. 50 Mio. A-fonds-</a:t>
            </a:r>
            <a:r>
              <a:rPr lang="de-CH" sz="1400" i="1" dirty="0" err="1"/>
              <a:t>perdu</a:t>
            </a:r>
            <a:r>
              <a:rPr lang="de-CH" sz="1400" i="1" dirty="0"/>
              <a:t>-Beiträge, ca. 150 Mio. Darlehen)</a:t>
            </a:r>
            <a:endParaRPr lang="de-CH" alt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79825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B8CCD33-4C9B-46A9-95B5-533AB4AE7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896" y="4390079"/>
            <a:ext cx="3851920" cy="2549971"/>
          </a:xfrm>
          <a:prstGeom prst="rect">
            <a:avLst/>
          </a:prstGeom>
        </p:spPr>
      </p:pic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 «Industrie»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Projekte im Bereich «</a:t>
            </a:r>
            <a:r>
              <a:rPr lang="de-CH" altLang="de-DE" b="1" dirty="0"/>
              <a:t>exportorientierte industrielle Wertschöpfungs-systeme</a:t>
            </a:r>
            <a:r>
              <a:rPr lang="de-CH" altLang="de-DE" dirty="0"/>
              <a:t>» inklusive der wissensintensiven und produktionsnahen Dienstleistungen</a:t>
            </a:r>
          </a:p>
          <a:p>
            <a:r>
              <a:rPr lang="de-CH" altLang="de-DE" b="1" dirty="0"/>
              <a:t>Fokus</a:t>
            </a:r>
            <a:r>
              <a:rPr lang="de-CH" altLang="de-DE" dirty="0"/>
              <a:t> liegt auf der </a:t>
            </a:r>
            <a:r>
              <a:rPr lang="de-CH" altLang="de-DE" b="1" dirty="0"/>
              <a:t>Innovationsförderung für KMU</a:t>
            </a:r>
            <a:r>
              <a:rPr lang="de-CH" altLang="de-DE" dirty="0"/>
              <a:t> in den Regionen </a:t>
            </a:r>
          </a:p>
          <a:p>
            <a:pPr lvl="1"/>
            <a:r>
              <a:rPr lang="de-CH" altLang="de-DE" dirty="0"/>
              <a:t>Innovationsfähigkeit der KMU soll durch die regionale Vernetzung von Unternehmen, Bildungs- und Forschungseinrichtungen sowie der öffentlichen Hand im Rahmen von </a:t>
            </a:r>
            <a:r>
              <a:rPr lang="de-CH" altLang="de-DE" b="1" dirty="0"/>
              <a:t>Regionalen Innovationssystemen (RIS) </a:t>
            </a:r>
            <a:r>
              <a:rPr lang="de-CH" altLang="de-DE" dirty="0"/>
              <a:t>gefördert werden.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22F2FC6-FCE7-48C5-B3A1-D2CDD994C5BF}"/>
              </a:ext>
            </a:extLst>
          </p:cNvPr>
          <p:cNvSpPr/>
          <p:nvPr/>
        </p:nvSpPr>
        <p:spPr>
          <a:xfrm>
            <a:off x="1187624" y="4869160"/>
            <a:ext cx="54726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i="1" dirty="0"/>
              <a:t>Insgesamt wurden in der Schweiz sechs RIS lanciert </a:t>
            </a:r>
            <a:br>
              <a:rPr lang="de-CH" sz="1400" i="1" dirty="0"/>
            </a:br>
            <a:r>
              <a:rPr lang="de-CH" sz="1400" i="1" dirty="0"/>
              <a:t>resp. befinden sich im Aufbau </a:t>
            </a:r>
          </a:p>
          <a:p>
            <a:endParaRPr lang="de-CH" sz="800" i="1" dirty="0"/>
          </a:p>
          <a:p>
            <a:endParaRPr lang="de-CH" sz="1400" i="1" dirty="0"/>
          </a:p>
        </p:txBody>
      </p:sp>
    </p:spTree>
    <p:extLst>
      <p:ext uri="{BB962C8B-B14F-4D97-AF65-F5344CB8AC3E}">
        <p14:creationId xmlns:p14="http://schemas.microsoft.com/office/powerpoint/2010/main" val="183805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/>
          </p:cNvSpPr>
          <p:nvPr/>
        </p:nvSpPr>
        <p:spPr>
          <a:xfrm>
            <a:off x="467545" y="764704"/>
            <a:ext cx="5688632" cy="5143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73787B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CH" kern="0" dirty="0"/>
          </a:p>
        </p:txBody>
      </p:sp>
      <p:sp>
        <p:nvSpPr>
          <p:cNvPr id="8" name="ZoneTexte 5"/>
          <p:cNvSpPr txBox="1"/>
          <p:nvPr/>
        </p:nvSpPr>
        <p:spPr>
          <a:xfrm>
            <a:off x="4644008" y="1895474"/>
            <a:ext cx="432047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>
              <a:spcBef>
                <a:spcPts val="600"/>
              </a:spcBef>
            </a:pPr>
            <a:r>
              <a:rPr lang="de-CH" sz="1600" b="1" dirty="0"/>
              <a:t>Basis: </a:t>
            </a:r>
            <a:r>
              <a:rPr lang="de-CH" sz="1600" dirty="0"/>
              <a:t>Kantone definieren Innovations-strategie und -</a:t>
            </a:r>
            <a:r>
              <a:rPr lang="de-CH" sz="1600" dirty="0" err="1"/>
              <a:t>förderangebote</a:t>
            </a:r>
            <a:r>
              <a:rPr lang="de-CH" sz="1600" dirty="0"/>
              <a:t> für RIS</a:t>
            </a:r>
            <a:br>
              <a:rPr lang="de-CH" sz="1600" dirty="0"/>
            </a:br>
            <a:endParaRPr lang="de-CH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/>
              <a:t>Förderung von RIS-Managements</a:t>
            </a:r>
            <a:r>
              <a:rPr lang="de-CH" sz="1600" dirty="0"/>
              <a:t>, die die Koordination der verschiedenen Innovationsakteure und deren Aktivitäten sicherstellen </a:t>
            </a:r>
            <a:br>
              <a:rPr lang="de-CH" sz="1600" dirty="0"/>
            </a:br>
            <a:endParaRPr lang="de-CH" sz="1600" dirty="0"/>
          </a:p>
          <a:p>
            <a:pPr marL="185738" indent="-1571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1600" b="1" dirty="0"/>
              <a:t>Förderung von Dienstleistungen</a:t>
            </a:r>
            <a:r>
              <a:rPr lang="de-CH" sz="1600" b="1" strike="sngStrike" dirty="0"/>
              <a:t> </a:t>
            </a:r>
            <a:r>
              <a:rPr lang="de-CH" sz="1600" dirty="0"/>
              <a:t>(Coaching, Vernetzung usw.), die </a:t>
            </a:r>
            <a:r>
              <a:rPr lang="de-CH" sz="1600" b="1" dirty="0"/>
              <a:t>für Unternehmen</a:t>
            </a:r>
            <a:r>
              <a:rPr lang="de-CH" sz="1600" dirty="0"/>
              <a:t> (KMU) angeboten werden und sich an deren Bedürfnissen orientieren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altLang="en-US" dirty="0"/>
              <a:t>Wie wirkt die NRP auf die RIS ein?</a:t>
            </a:r>
            <a:r>
              <a:rPr lang="de-CH" altLang="de-DE" sz="2800" dirty="0"/>
              <a:t> 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37047" y="5301208"/>
            <a:ext cx="8496488" cy="637702"/>
          </a:xfrm>
        </p:spPr>
        <p:txBody>
          <a:bodyPr/>
          <a:lstStyle/>
          <a:p>
            <a:pPr marL="266700" indent="-266700">
              <a:buNone/>
            </a:pPr>
            <a:r>
              <a:rPr lang="de-CH" sz="1600" b="1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Akteure der Innovationsförderung koordinieren </a:t>
            </a:r>
            <a:r>
              <a:rPr lang="de-CH" sz="1600" dirty="0"/>
              <a:t>ihre Angebote und nutzen Synergien</a:t>
            </a:r>
          </a:p>
          <a:p>
            <a:pPr marL="266700" indent="-266700">
              <a:buNone/>
            </a:pPr>
            <a:r>
              <a:rPr lang="de-CH" sz="1600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Unternehmen (KMU) erhalten bedarfsgerechte Unterstützung bei Produkt- und Prozessinnovationen</a:t>
            </a:r>
          </a:p>
          <a:p>
            <a:pPr marL="0" indent="0">
              <a:buNone/>
            </a:pPr>
            <a:r>
              <a:rPr lang="de-CH" sz="1600" b="1" dirty="0">
                <a:sym typeface="Wingdings" panose="05000000000000000000" pitchFamily="2" charset="2"/>
              </a:rPr>
              <a:t> </a:t>
            </a:r>
            <a:r>
              <a:rPr lang="de-CH" sz="1600" b="1" dirty="0"/>
              <a:t>Innovationsdynamik in den Regionen wird erhöht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A0A279-45A3-4803-B3DB-6A2D60730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5" y="2017091"/>
            <a:ext cx="4391100" cy="290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7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Warum eine «Neue Regionalpolitik»?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1800" dirty="0"/>
              <a:t>Seit rund 40 Jahren gibt es regionalpolitische Förderinstrumente des Bundes.</a:t>
            </a:r>
          </a:p>
          <a:p>
            <a:r>
              <a:rPr lang="de-CH" sz="1800" dirty="0"/>
              <a:t>Ziel war der Abbau von Disparitäten (Umverteilung).</a:t>
            </a:r>
          </a:p>
          <a:p>
            <a:r>
              <a:rPr lang="de-CH" sz="1800" dirty="0"/>
              <a:t>Stetige Ergänzung der Instrumente führte zu einem Set von Förderinstrumenten. Die bekannten sind:</a:t>
            </a:r>
          </a:p>
          <a:p>
            <a:pPr lvl="1"/>
            <a:r>
              <a:rPr lang="de-CH" dirty="0"/>
              <a:t>Investitionshilfegesetz (1974)</a:t>
            </a:r>
          </a:p>
          <a:p>
            <a:pPr lvl="1"/>
            <a:r>
              <a:rPr lang="de-CH" dirty="0"/>
              <a:t>Bonny-Beschluss (1978)</a:t>
            </a:r>
          </a:p>
          <a:p>
            <a:pPr lvl="1"/>
            <a:r>
              <a:rPr lang="de-CH" dirty="0" err="1"/>
              <a:t>Interreg</a:t>
            </a:r>
            <a:r>
              <a:rPr lang="de-CH" dirty="0"/>
              <a:t> (1991)</a:t>
            </a:r>
          </a:p>
          <a:p>
            <a:pPr lvl="1"/>
            <a:r>
              <a:rPr lang="de-CH" dirty="0"/>
              <a:t>Regio Plus (1997)</a:t>
            </a:r>
          </a:p>
          <a:p>
            <a:r>
              <a:rPr lang="de-CH" sz="1800" b="1" dirty="0"/>
              <a:t>2008: Neugestaltung des Finanzausgleichs und der Aufgabenteilung (NFA) und Neue Regionalpolitik (NRP)</a:t>
            </a:r>
          </a:p>
        </p:txBody>
      </p:sp>
    </p:spTree>
    <p:extLst>
      <p:ext uri="{BB962C8B-B14F-4D97-AF65-F5344CB8AC3E}">
        <p14:creationId xmlns:p14="http://schemas.microsoft.com/office/powerpoint/2010/main" val="197574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Welche Aktivitäten/Prozesse werden über die NRP gefördert?</a:t>
            </a:r>
            <a:br>
              <a:rPr lang="de-DE" altLang="de-DE" sz="2000" dirty="0"/>
            </a:br>
            <a:r>
              <a:rPr lang="de-DE" altLang="de-DE" dirty="0"/>
              <a:t>Förderinhalte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352472" cy="3598862"/>
          </a:xfrm>
        </p:spPr>
        <p:txBody>
          <a:bodyPr/>
          <a:lstStyle/>
          <a:p>
            <a:r>
              <a:rPr lang="de-CH" b="1" dirty="0"/>
              <a:t>Wissenstransfer und Innovationsunterstützung für KMU fördern</a:t>
            </a:r>
            <a:r>
              <a:rPr lang="de-CH" dirty="0"/>
              <a:t> (schwergewichtig im Rahmen der RIS)</a:t>
            </a:r>
          </a:p>
          <a:p>
            <a:pPr lvl="1"/>
            <a:r>
              <a:rPr lang="de-CH" dirty="0"/>
              <a:t>Unterstützung von Produkt- und Prozessinnovationen (z. B. Einsatz von Coaches, die den KMU Innovationspotenziale aufzeigen, Kontakte zu Umsetzungs- und Finanzierungspartnern usw. vermitteln oder die Realisierung von Innovationsprojekten begleiten), Unterstützung von Start-ups/Unternehmensgründungen im nicht wissenschaftsbasierten Bereich oder Unterstützung von bestehenden Unternehmen bei Nachfolgeregelungen. </a:t>
            </a:r>
          </a:p>
          <a:p>
            <a:pPr lvl="1"/>
            <a:r>
              <a:rPr lang="de-CH" dirty="0"/>
              <a:t>Überbetrieblich orientierte Leistungsangebote (z.B. Verbesserung </a:t>
            </a:r>
            <a:br>
              <a:rPr lang="de-CH" dirty="0"/>
            </a:br>
            <a:r>
              <a:rPr lang="de-CH" dirty="0"/>
              <a:t>der Rahmenbedingungen, Fachkräfteinitiativen oder die Förderung </a:t>
            </a:r>
            <a:br>
              <a:rPr lang="de-CH" dirty="0"/>
            </a:br>
            <a:r>
              <a:rPr lang="de-CH" dirty="0"/>
              <a:t>der Kooperation und Vernetzung) </a:t>
            </a:r>
          </a:p>
        </p:txBody>
      </p:sp>
    </p:spTree>
    <p:extLst>
      <p:ext uri="{BB962C8B-B14F-4D97-AF65-F5344CB8AC3E}">
        <p14:creationId xmlns:p14="http://schemas.microsoft.com/office/powerpoint/2010/main" val="3992579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r>
              <a:rPr lang="de-CH" b="1" dirty="0"/>
              <a:t>Qualifizierung der regionalen Arbeitskräfte und Akteure fördern </a:t>
            </a:r>
          </a:p>
          <a:p>
            <a:pPr lvl="1"/>
            <a:r>
              <a:rPr lang="de-CH" dirty="0"/>
              <a:t>z.B. </a:t>
            </a:r>
            <a:r>
              <a:rPr lang="de-CH" dirty="0" err="1"/>
              <a:t>arbeitsmarktliche</a:t>
            </a:r>
            <a:r>
              <a:rPr lang="de-CH" dirty="0"/>
              <a:t> Potenzialanalysen, Aufbau von Netzwerken, Konzipierung oder Implementierung von für die regionale Wirtschaft massgeschneiderten Weiterbildungsangeboten und Fachkräfteinitiativen oder Programme zur Förderung des innovativen und unternehmerischen Denkens und Handelns im Bildungsbereich 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Unternehmensübergreifende Vernetzung und Kooperationen voranbringen </a:t>
            </a:r>
          </a:p>
          <a:p>
            <a:pPr lvl="1"/>
            <a:r>
              <a:rPr lang="de-CH" dirty="0"/>
              <a:t>z.B. Begleitung von Zusammenarbeitsprojekten, Zusammenführung von KMU (Personal, Maschinen, Produktionsflächen), Aufbau von Koordinationsplattformen oder Erfahrungsaustauschgruppen </a:t>
            </a:r>
          </a:p>
        </p:txBody>
      </p:sp>
    </p:spTree>
    <p:extLst>
      <p:ext uri="{BB962C8B-B14F-4D97-AF65-F5344CB8AC3E}">
        <p14:creationId xmlns:p14="http://schemas.microsoft.com/office/powerpoint/2010/main" val="946188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b="1" dirty="0"/>
              <a:t>Wertschöpfungsketten schliessen und verlängern </a:t>
            </a:r>
          </a:p>
          <a:p>
            <a:pPr lvl="1"/>
            <a:r>
              <a:rPr lang="de-CH" dirty="0"/>
              <a:t>z.B. Abklärungen zu Wertschöpfungsprozessen und Marktpotenzialen, Anstrengungen zur Ergänzung von Wertschöpfungsketten 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Wertschöpfungsorientierte Infrastrukturen bzw. Angebote sichern und realisieren </a:t>
            </a:r>
          </a:p>
          <a:p>
            <a:pPr lvl="1"/>
            <a:r>
              <a:rPr lang="de-CH" dirty="0"/>
              <a:t>z.B. Gewährung von Darlehen für Infrastrukturvorhaben sowie Markt- und Machbarkeitsabklärungen oder Standortevaluationen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8663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482725"/>
            <a:ext cx="8677275" cy="576263"/>
          </a:xfrm>
        </p:spPr>
        <p:txBody>
          <a:bodyPr/>
          <a:lstStyle/>
          <a:p>
            <a:r>
              <a:rPr lang="it-IT" dirty="0" err="1"/>
              <a:t>Spezieller</a:t>
            </a:r>
            <a:r>
              <a:rPr lang="it-IT" dirty="0"/>
              <a:t> </a:t>
            </a:r>
            <a:r>
              <a:rPr lang="it-IT" dirty="0" err="1"/>
              <a:t>Fokus</a:t>
            </a:r>
            <a:r>
              <a:rPr lang="it-IT" dirty="0"/>
              <a:t> </a:t>
            </a:r>
            <a:r>
              <a:rPr lang="it-IT" dirty="0" err="1"/>
              <a:t>im</a:t>
            </a:r>
            <a:r>
              <a:rPr lang="it-IT" dirty="0"/>
              <a:t> </a:t>
            </a:r>
            <a:r>
              <a:rPr lang="it-IT" dirty="0" err="1"/>
              <a:t>Mehrjahresprogramm</a:t>
            </a:r>
            <a:r>
              <a:rPr lang="it-IT" dirty="0"/>
              <a:t> 2016–2023 </a:t>
            </a:r>
            <a:br>
              <a:rPr lang="en-US" altLang="it-IT" dirty="0"/>
            </a:b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2205038"/>
          <a:ext cx="7773988" cy="424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409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/>
          <p:cNvPicPr>
            <a:picLocks noChangeAspect="1"/>
          </p:cNvPicPr>
          <p:nvPr/>
        </p:nvPicPr>
        <p:blipFill rotWithShape="1">
          <a:blip r:embed="rId3"/>
          <a:srcRect l="1283"/>
          <a:stretch/>
        </p:blipFill>
        <p:spPr>
          <a:xfrm>
            <a:off x="323528" y="1484784"/>
            <a:ext cx="7846112" cy="5389920"/>
          </a:xfrm>
          <a:prstGeom prst="rect">
            <a:avLst/>
          </a:prstGeom>
        </p:spPr>
      </p:pic>
      <p:sp>
        <p:nvSpPr>
          <p:cNvPr id="57" name="Rechteck 56"/>
          <p:cNvSpPr/>
          <p:nvPr/>
        </p:nvSpPr>
        <p:spPr>
          <a:xfrm>
            <a:off x="6156176" y="1412776"/>
            <a:ext cx="20882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1457382"/>
            <a:ext cx="216024" cy="291071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7092280" y="1412776"/>
            <a:ext cx="205172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CH" dirty="0" err="1"/>
              <a:t>Periurbaner</a:t>
            </a:r>
            <a:r>
              <a:rPr lang="de-CH" dirty="0"/>
              <a:t> LR</a:t>
            </a:r>
          </a:p>
          <a:p>
            <a:pPr>
              <a:spcAft>
                <a:spcPts val="600"/>
              </a:spcAft>
            </a:pPr>
            <a:r>
              <a:rPr lang="de-CH" dirty="0"/>
              <a:t>Peripherer LR</a:t>
            </a:r>
          </a:p>
          <a:p>
            <a:pPr>
              <a:spcAft>
                <a:spcPts val="600"/>
              </a:spcAft>
            </a:pPr>
            <a:r>
              <a:rPr lang="de-CH" dirty="0"/>
              <a:t>Alpine Tourismuszentren</a:t>
            </a:r>
          </a:p>
          <a:p>
            <a:pPr>
              <a:spcAft>
                <a:spcPts val="600"/>
              </a:spcAft>
            </a:pPr>
            <a:r>
              <a:rPr lang="de-CH" dirty="0"/>
              <a:t>Städte und Agglomerationen</a:t>
            </a:r>
          </a:p>
        </p:txBody>
      </p:sp>
      <p:sp>
        <p:nvSpPr>
          <p:cNvPr id="60" name="Rechteck 59"/>
          <p:cNvSpPr/>
          <p:nvPr/>
        </p:nvSpPr>
        <p:spPr>
          <a:xfrm>
            <a:off x="323528" y="1485308"/>
            <a:ext cx="1293384" cy="2087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1" name="Rechteck 60"/>
          <p:cNvSpPr/>
          <p:nvPr/>
        </p:nvSpPr>
        <p:spPr>
          <a:xfrm>
            <a:off x="896832" y="1485306"/>
            <a:ext cx="2088232" cy="791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008" y="1820073"/>
            <a:ext cx="222144" cy="267789"/>
          </a:xfrm>
          <a:prstGeom prst="rect">
            <a:avLst/>
          </a:prstGeom>
        </p:spPr>
      </p:pic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6"/>
          <a:srcRect l="58333" t="-8486" r="16666"/>
          <a:stretch/>
        </p:blipFill>
        <p:spPr>
          <a:xfrm>
            <a:off x="6876256" y="2216216"/>
            <a:ext cx="216024" cy="459061"/>
          </a:xfrm>
          <a:prstGeom prst="rect">
            <a:avLst/>
          </a:prstGeom>
        </p:spPr>
      </p:pic>
      <p:pic>
        <p:nvPicPr>
          <p:cNvPr id="64" name="Grafik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2827906"/>
            <a:ext cx="216024" cy="38507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0420" y="695423"/>
            <a:ext cx="7773988" cy="576263"/>
          </a:xfrm>
        </p:spPr>
        <p:txBody>
          <a:bodyPr/>
          <a:lstStyle/>
          <a:p>
            <a:r>
              <a:rPr lang="de-CH" sz="2000" dirty="0"/>
              <a:t>Kohärente Raumentwicklung (</a:t>
            </a:r>
            <a:r>
              <a:rPr lang="de-CH" sz="2000" dirty="0" err="1"/>
              <a:t>KoRE</a:t>
            </a:r>
            <a:r>
              <a:rPr lang="de-CH" sz="2000" dirty="0"/>
              <a:t>) als strategischer Orientierungsrahmen. Stärken stärken – nicht alles überall </a:t>
            </a:r>
          </a:p>
        </p:txBody>
      </p:sp>
    </p:spTree>
    <p:extLst>
      <p:ext uri="{BB962C8B-B14F-4D97-AF65-F5344CB8AC3E}">
        <p14:creationId xmlns:p14="http://schemas.microsoft.com/office/powerpoint/2010/main" val="2112819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C1E46-9E47-4D55-9C51-0C2C6B859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92696"/>
            <a:ext cx="7773988" cy="576263"/>
          </a:xfrm>
        </p:spPr>
        <p:txBody>
          <a:bodyPr/>
          <a:lstStyle/>
          <a:p>
            <a:r>
              <a:rPr lang="de-CH" dirty="0"/>
              <a:t>Die fünf Leitlinien der kohärenten Raumentwicklung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62DDF-9DA9-4199-9C8B-0F46CBD67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5756" y="1640994"/>
            <a:ext cx="6660740" cy="506311"/>
          </a:xfrm>
        </p:spPr>
        <p:txBody>
          <a:bodyPr/>
          <a:lstStyle/>
          <a:p>
            <a:r>
              <a:rPr lang="de-CH" sz="1800" b="1" dirty="0"/>
              <a:t>Raumwirksame Politiken aufeinander abstimmen </a:t>
            </a:r>
          </a:p>
        </p:txBody>
      </p:sp>
      <p:pic>
        <p:nvPicPr>
          <p:cNvPr id="2050" name="Picture 2" descr="https://regiosuisse.ch/sites/default/files/styles/galerie_/public/layouter_images/1_Schweiz%20als%20Pizza.jpg.jpeg?itok=qAD3t_E9">
            <a:extLst>
              <a:ext uri="{FF2B5EF4-FFF2-40B4-BE49-F238E27FC236}">
                <a16:creationId xmlns:a16="http://schemas.microsoft.com/office/drawing/2014/main" id="{E3BEBDF0-1D61-449E-88CF-0DEC1EDE0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7" y="1340768"/>
            <a:ext cx="1713543" cy="9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giosuisse.ch/sites/default/files/styles/galerie_/public/layouter_images/Synergien.jpg.jpeg?itok=PPRaq7nH">
            <a:extLst>
              <a:ext uri="{FF2B5EF4-FFF2-40B4-BE49-F238E27FC236}">
                <a16:creationId xmlns:a16="http://schemas.microsoft.com/office/drawing/2014/main" id="{C9F41EA1-7206-447A-BEE6-8803792C2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7" y="2420888"/>
            <a:ext cx="1713543" cy="98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egiosuisse.ch/sites/default/files/styles/galerie_/public/layouter_images/Vernetzung.jpg.jpeg?itok=5wyMKt-h">
            <a:extLst>
              <a:ext uri="{FF2B5EF4-FFF2-40B4-BE49-F238E27FC236}">
                <a16:creationId xmlns:a16="http://schemas.microsoft.com/office/drawing/2014/main" id="{381F468B-6BDD-407D-AC97-20856399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01008"/>
            <a:ext cx="1686086" cy="9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giosuisse.ch/sites/default/files/styles/galerie_/public/layouter_images/strategie_1_handlungsraeumebildenunddaspolyzentrischenetzvonstae_0.jpg.jpeg?itok=oYrUb-I6">
            <a:extLst>
              <a:ext uri="{FF2B5EF4-FFF2-40B4-BE49-F238E27FC236}">
                <a16:creationId xmlns:a16="http://schemas.microsoft.com/office/drawing/2014/main" id="{7CCEDE85-F37D-40D6-A57A-466CCE725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3" y="4581128"/>
            <a:ext cx="1686086" cy="9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041CF11-6F8B-4E8E-B5EE-5019D6424099}"/>
              </a:ext>
            </a:extLst>
          </p:cNvPr>
          <p:cNvSpPr/>
          <p:nvPr/>
        </p:nvSpPr>
        <p:spPr>
          <a:xfrm>
            <a:off x="2375384" y="5854959"/>
            <a:ext cx="3564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>
                <a:latin typeface="+mn-lt"/>
              </a:rPr>
              <a:t>Regionale Stärken fördern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17F35E6-D064-4DA4-A67A-34AEA33ECD62}"/>
              </a:ext>
            </a:extLst>
          </p:cNvPr>
          <p:cNvSpPr/>
          <p:nvPr/>
        </p:nvSpPr>
        <p:spPr>
          <a:xfrm>
            <a:off x="2415455" y="2610664"/>
            <a:ext cx="5900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Synergien nutzen – Konflikte reduzieren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FC41263-8D92-4FF8-AE6A-821BEA8B8008}"/>
              </a:ext>
            </a:extLst>
          </p:cNvPr>
          <p:cNvSpPr/>
          <p:nvPr/>
        </p:nvSpPr>
        <p:spPr>
          <a:xfrm>
            <a:off x="2375756" y="3645024"/>
            <a:ext cx="572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Zentren und Umland vernetzen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6BA8461-9CEF-4F9D-BA40-68B5882B0F32}"/>
              </a:ext>
            </a:extLst>
          </p:cNvPr>
          <p:cNvSpPr/>
          <p:nvPr/>
        </p:nvSpPr>
        <p:spPr>
          <a:xfrm>
            <a:off x="2375384" y="4710695"/>
            <a:ext cx="6373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b="1" dirty="0"/>
              <a:t>In funktionalen Räumen denken und handeln</a:t>
            </a:r>
          </a:p>
        </p:txBody>
      </p:sp>
      <p:pic>
        <p:nvPicPr>
          <p:cNvPr id="2058" name="Picture 10" descr="https://regiosuisse.ch/sites/default/files/styles/galerie_/public/layouter_images/Regionale%20St%C3%A4rken.jpg.jpeg?itok=W7zuuwTW">
            <a:extLst>
              <a:ext uri="{FF2B5EF4-FFF2-40B4-BE49-F238E27FC236}">
                <a16:creationId xmlns:a16="http://schemas.microsoft.com/office/drawing/2014/main" id="{CCB22D78-A5A0-4B4E-95F5-463CF8B0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7" y="5661248"/>
            <a:ext cx="1677582" cy="96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D6924209-93E3-4E85-A592-1642DD77A06B}"/>
              </a:ext>
            </a:extLst>
          </p:cNvPr>
          <p:cNvSpPr>
            <a:spLocks noGrp="1"/>
          </p:cNvSpPr>
          <p:nvPr/>
        </p:nvSpPr>
        <p:spPr bwMode="auto">
          <a:xfrm>
            <a:off x="7024889" y="6471454"/>
            <a:ext cx="2133600" cy="3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C3646C7-F4CC-4F4F-8103-66EA08C8CFA7}" type="slidenum">
              <a:rPr lang="de-DE" sz="1000" smtClean="0"/>
              <a:pPr>
                <a:defRPr/>
              </a:pPr>
              <a:t>25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9834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Förderschwerpunkte </a:t>
            </a:r>
            <a:r>
              <a:rPr lang="de-DE" altLang="de-DE" dirty="0" err="1"/>
              <a:t>Interreg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de-CH" dirty="0"/>
              <a:t>Förderschwerpunkte sind in den </a:t>
            </a:r>
            <a:r>
              <a:rPr lang="de-CH" b="1" dirty="0"/>
              <a:t>europäischen Programmen </a:t>
            </a:r>
            <a:r>
              <a:rPr lang="de-CH" dirty="0"/>
              <a:t>definiert.</a:t>
            </a:r>
          </a:p>
          <a:p>
            <a:r>
              <a:rPr lang="de-CH" dirty="0"/>
              <a:t>Um Finanzhilfen des Bundes zu erhalten, müssen die Projekte zur Verbesserung der Wettbewerbsfähigkeit des beteiligten Gebietes beitragen (</a:t>
            </a:r>
            <a:r>
              <a:rPr lang="de-CH" b="1" dirty="0">
                <a:sym typeface="Wingdings" panose="05000000000000000000" pitchFamily="2" charset="2"/>
              </a:rPr>
              <a:t> </a:t>
            </a:r>
            <a:r>
              <a:rPr lang="de-CH" b="1" dirty="0"/>
              <a:t>NRP-Ziele</a:t>
            </a:r>
            <a:r>
              <a:rPr lang="de-CH" dirty="0"/>
              <a:t>).</a:t>
            </a:r>
          </a:p>
          <a:p>
            <a:r>
              <a:rPr lang="de-CH" dirty="0"/>
              <a:t>Ob ein Projekt NRP-konform ist, entscheiden die Kantone respektive bei </a:t>
            </a:r>
            <a:r>
              <a:rPr lang="de-CH" dirty="0" err="1"/>
              <a:t>Interreg</a:t>
            </a:r>
            <a:r>
              <a:rPr lang="de-CH" dirty="0"/>
              <a:t> B das Bundesamt für </a:t>
            </a:r>
            <a:r>
              <a:rPr lang="de-CH" dirty="0" err="1"/>
              <a:t>Raument</a:t>
            </a:r>
            <a:r>
              <a:rPr lang="de-CH" dirty="0"/>
              <a:t>-wicklung (ARE) und bei </a:t>
            </a:r>
            <a:r>
              <a:rPr lang="de-CH" dirty="0" err="1"/>
              <a:t>Interreg</a:t>
            </a:r>
            <a:r>
              <a:rPr lang="de-CH" dirty="0"/>
              <a:t> Europe das Staatssekretariat für Wirtschaft (SECO). </a:t>
            </a:r>
          </a:p>
          <a:p>
            <a:r>
              <a:rPr lang="de-CH" dirty="0"/>
              <a:t>Im Rahmen von </a:t>
            </a:r>
            <a:r>
              <a:rPr lang="de-CH" dirty="0" err="1"/>
              <a:t>Interreg</a:t>
            </a:r>
            <a:r>
              <a:rPr lang="de-CH" dirty="0"/>
              <a:t> B werden auch Projekte unterstützt, die keine spezifischen NRP-Ziele verfolgen, aber von nationaler strategischer Bedeutung sind.</a:t>
            </a:r>
          </a:p>
        </p:txBody>
      </p:sp>
      <p:sp>
        <p:nvSpPr>
          <p:cNvPr id="2" name="Rechteck 1"/>
          <p:cNvSpPr/>
          <p:nvPr/>
        </p:nvSpPr>
        <p:spPr>
          <a:xfrm>
            <a:off x="6407696" y="6165304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i="1" dirty="0">
                <a:solidFill>
                  <a:srgbClr val="B4BE00"/>
                </a:solidFill>
              </a:rPr>
              <a:t>Mehr Infos: </a:t>
            </a:r>
            <a:r>
              <a:rPr lang="de-CH" sz="1400" i="1" dirty="0">
                <a:hlinkClick r:id="rId2"/>
              </a:rPr>
              <a:t>www.interreg.ch</a:t>
            </a:r>
            <a:r>
              <a:rPr lang="de-CH" sz="14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5455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NRP-Projektbeispiel Tourismus:</a:t>
            </a:r>
            <a:br>
              <a:rPr lang="de-CH" dirty="0"/>
            </a:br>
            <a:r>
              <a:rPr lang="de-CH" dirty="0" err="1"/>
              <a:t>CabriO</a:t>
            </a:r>
            <a:r>
              <a:rPr lang="de-CH" dirty="0"/>
              <a:t>-Seilbahn Stanserhorn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616168" cy="3598862"/>
          </a:xfrm>
        </p:spPr>
        <p:txBody>
          <a:bodyPr/>
          <a:lstStyle/>
          <a:p>
            <a:r>
              <a:rPr lang="de-CH" sz="1800" dirty="0"/>
              <a:t>Doppelstöckige Pendelbahn als </a:t>
            </a:r>
            <a:br>
              <a:rPr lang="de-CH" sz="1800" dirty="0"/>
            </a:br>
            <a:r>
              <a:rPr lang="de-CH" sz="1800" dirty="0"/>
              <a:t>neues Angebot mit Ausstrahlungskraft</a:t>
            </a:r>
          </a:p>
          <a:p>
            <a:r>
              <a:rPr lang="de-CH" sz="1800" dirty="0"/>
              <a:t>Sicherung der langfristigen Existenz der </a:t>
            </a:r>
            <a:r>
              <a:rPr lang="de-CH" sz="1800" dirty="0" err="1"/>
              <a:t>Stanserhorn</a:t>
            </a:r>
            <a:r>
              <a:rPr lang="de-CH" sz="1800" dirty="0"/>
              <a:t>-Bahn als zentraler Wirtschafts- </a:t>
            </a:r>
            <a:br>
              <a:rPr lang="de-CH" sz="1800" dirty="0"/>
            </a:br>
            <a:r>
              <a:rPr lang="de-CH" sz="1800" dirty="0"/>
              <a:t>und Standortfaktor im Kanton NW </a:t>
            </a:r>
          </a:p>
          <a:p>
            <a:r>
              <a:rPr lang="de-CH" sz="1800" dirty="0"/>
              <a:t>Publicity-Wirkung und höhere Besucherzahlen sollen Wertschöpfung in der gesamten Region erhöhen (Hotellerie, Gastronomie, Zulieferer usw.)</a:t>
            </a:r>
          </a:p>
          <a:p>
            <a:r>
              <a:rPr lang="de-CH" sz="1800" dirty="0"/>
              <a:t>Positive wirtschaftliche Auswirkungen über Kantonsgrenze hinaus durch Zusammenarbeit </a:t>
            </a:r>
            <a:br>
              <a:rPr lang="de-CH" sz="1800" dirty="0"/>
            </a:br>
            <a:r>
              <a:rPr lang="de-CH" sz="1800" dirty="0"/>
              <a:t>mit den Firmen </a:t>
            </a:r>
            <a:r>
              <a:rPr lang="de-CH" sz="1800" dirty="0" err="1"/>
              <a:t>Garaventa</a:t>
            </a:r>
            <a:r>
              <a:rPr lang="de-CH" sz="1800" dirty="0"/>
              <a:t> (Goldau) und </a:t>
            </a:r>
            <a:br>
              <a:rPr lang="de-CH" sz="1800" dirty="0"/>
            </a:br>
            <a:r>
              <a:rPr lang="de-CH" sz="1800" dirty="0" err="1"/>
              <a:t>Gangloff</a:t>
            </a:r>
            <a:r>
              <a:rPr lang="de-CH" sz="1800" dirty="0"/>
              <a:t> (Bern)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063" y="2016125"/>
            <a:ext cx="2801937" cy="3473450"/>
          </a:xfrm>
        </p:spPr>
      </p:pic>
    </p:spTree>
    <p:extLst>
      <p:ext uri="{BB962C8B-B14F-4D97-AF65-F5344CB8AC3E}">
        <p14:creationId xmlns:p14="http://schemas.microsoft.com/office/powerpoint/2010/main" val="320777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NRP-Projektbeispiel Tourismus:</a:t>
            </a:r>
            <a:br>
              <a:rPr lang="de-CH" dirty="0"/>
            </a:br>
            <a:r>
              <a:rPr lang="de-CH" dirty="0"/>
              <a:t>Reorganisation des Tessiner Tourismus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4392032" cy="3598862"/>
          </a:xfrm>
        </p:spPr>
        <p:txBody>
          <a:bodyPr/>
          <a:lstStyle/>
          <a:p>
            <a:r>
              <a:rPr lang="de-CH" sz="1800" dirty="0"/>
              <a:t>Aus «10+1» werden «4+1» Organisationen </a:t>
            </a:r>
          </a:p>
          <a:p>
            <a:r>
              <a:rPr lang="de-CH" sz="1800" dirty="0"/>
              <a:t>Verbesserte Koordination, Nutzung von Skalenerträgen, Professionalisierung und Spezialisierung dank regionalen Tourismusorganisationen</a:t>
            </a:r>
          </a:p>
          <a:p>
            <a:r>
              <a:rPr lang="de-CH" sz="1800" dirty="0"/>
              <a:t>Entwicklung neuer regionaler und überregionaler Tourismusprodukte</a:t>
            </a:r>
          </a:p>
          <a:p>
            <a:r>
              <a:rPr lang="de-CH" sz="1800" dirty="0"/>
              <a:t>Verbesserung der Wettbewerbsfähigkeit des Tourismussektors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 descr="http://rapport.planval.ch/seco_project/files/images/117_0g7re_TI_Riorganizzazione_del_turismo_ticinese_Organisation_nach_Reform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506663"/>
            <a:ext cx="4335462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75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NRP-Projektbeispiel Industrie:</a:t>
            </a:r>
            <a:br>
              <a:rPr lang="de-CH" dirty="0"/>
            </a:br>
            <a:r>
              <a:rPr lang="de-CH" dirty="0"/>
              <a:t>Swiss Creative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" y="1908000"/>
            <a:ext cx="5256128" cy="3598862"/>
          </a:xfrm>
        </p:spPr>
        <p:txBody>
          <a:bodyPr/>
          <a:lstStyle/>
          <a:p>
            <a:r>
              <a:rPr lang="de-CH" sz="1800" dirty="0"/>
              <a:t>Zentrums für kreative Prozesse in Neuenburg, das Schnittstelle zwischen akademischen und kreativen Kreisen sowie Neuenburger Unternehmen schafft</a:t>
            </a:r>
          </a:p>
          <a:p>
            <a:r>
              <a:rPr lang="de-CH" sz="1800" dirty="0"/>
              <a:t>Innovative Integration eines Think Lab (Denklabor) und eines </a:t>
            </a:r>
            <a:r>
              <a:rPr lang="de-CH" sz="1800" dirty="0" err="1"/>
              <a:t>FabLab</a:t>
            </a:r>
            <a:r>
              <a:rPr lang="de-CH" sz="1800" dirty="0"/>
              <a:t> (Prototypen-Werkstatt) </a:t>
            </a:r>
            <a:r>
              <a:rPr lang="de-CH" sz="1800" dirty="0">
                <a:sym typeface="Wingdings" panose="05000000000000000000" pitchFamily="2" charset="2"/>
              </a:rPr>
              <a:t> ermöglicht </a:t>
            </a:r>
            <a:r>
              <a:rPr lang="de-CH" sz="1800" dirty="0"/>
              <a:t>Kreativkette von der Idee über die Validierung von Konzepten bis hin zu deren Umsetzung und der Entwicklung von Funktionsprototypen </a:t>
            </a:r>
          </a:p>
          <a:p>
            <a:r>
              <a:rPr lang="de-CH" sz="1800" dirty="0"/>
              <a:t>Erschliessen und Erhöhen des Innovationspotenzial durch Zusammenarbeit von Unternehmen, Fachleuten aus dem Bereich Design oder Ingenieurwesen, Kunstschaffenden, Studierenden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24" y="1908000"/>
            <a:ext cx="2690704" cy="39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NRP bringt neue Inhalte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9AA2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CH" dirty="0"/>
              <a:t>Alte Regionalpolitik</a:t>
            </a:r>
          </a:p>
          <a:p>
            <a:r>
              <a:rPr lang="de-CH" dirty="0"/>
              <a:t>Idee: Infrastruktur im ländlichen Raum verbessern, um Abwanderung zu verhindern</a:t>
            </a:r>
          </a:p>
          <a:p>
            <a:r>
              <a:rPr lang="de-CH" dirty="0"/>
              <a:t>Abbau von Disparitäten steht im Zentrum</a:t>
            </a:r>
          </a:p>
          <a:p>
            <a:r>
              <a:rPr lang="de-CH" dirty="0"/>
              <a:t>Umverteilungspolitik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ln w="28575">
            <a:solidFill>
              <a:srgbClr val="9AA2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CH" dirty="0"/>
              <a:t>Neue Regionalpolitik (NRP)</a:t>
            </a:r>
          </a:p>
          <a:p>
            <a:r>
              <a:rPr lang="de-CH" dirty="0"/>
              <a:t>Idee: Innovation und Wettbewerbsfähigkeit stärken, Wertschöpfung generieren</a:t>
            </a:r>
          </a:p>
          <a:p>
            <a:r>
              <a:rPr lang="de-CH" dirty="0"/>
              <a:t>Wachstumspolitik</a:t>
            </a:r>
          </a:p>
          <a:p>
            <a:r>
              <a:rPr lang="de-CH" dirty="0"/>
              <a:t>Beitrag des ländlichen Raums an das Wirtschaftswachstum der Schweiz steht im Zentrum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6874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4" y="1080000"/>
            <a:ext cx="8677276" cy="576263"/>
          </a:xfrm>
        </p:spPr>
        <p:txBody>
          <a:bodyPr/>
          <a:lstStyle/>
          <a:p>
            <a:r>
              <a:rPr lang="de-CH" sz="2000" dirty="0"/>
              <a:t>NRP-Projektbeispiel Industrie:</a:t>
            </a:r>
            <a:br>
              <a:rPr lang="de-CH" dirty="0"/>
            </a:br>
            <a:r>
              <a:rPr lang="de-CH" dirty="0" err="1"/>
              <a:t>phænovum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999" y="1908000"/>
            <a:ext cx="4464040" cy="3598862"/>
          </a:xfrm>
        </p:spPr>
        <p:txBody>
          <a:bodyPr/>
          <a:lstStyle/>
          <a:p>
            <a:r>
              <a:rPr lang="de-CH" sz="1800" dirty="0"/>
              <a:t>Praxisnahes Bildungsangebot, um Kinder/Jugendliche im Dreiländereck CH–D–F  für Naturwissenschaft und Technik zu begeistern (Kurse, Firmen-besuche, Praktika, Wettbewerbe usw.)</a:t>
            </a:r>
          </a:p>
          <a:p>
            <a:r>
              <a:rPr lang="de-CH" sz="1800" dirty="0"/>
              <a:t>Public-Privat-</a:t>
            </a:r>
            <a:r>
              <a:rPr lang="de-CH" sz="1800" dirty="0" err="1"/>
              <a:t>Partnership</a:t>
            </a:r>
            <a:endParaRPr lang="de-CH" sz="1800" dirty="0"/>
          </a:p>
          <a:p>
            <a:r>
              <a:rPr lang="de-CH" sz="1800" dirty="0"/>
              <a:t>Starkes Engagement von Unternehmen aus der Region</a:t>
            </a:r>
          </a:p>
          <a:p>
            <a:r>
              <a:rPr lang="de-CH" sz="1800" dirty="0"/>
              <a:t>Grenzüberschreitende Zusammenarbeit (</a:t>
            </a:r>
            <a:r>
              <a:rPr lang="de-CH" sz="1800" dirty="0" err="1"/>
              <a:t>Interreg</a:t>
            </a:r>
            <a:r>
              <a:rPr lang="de-CH" sz="1800" dirty="0"/>
              <a:t>-A-Projekt)</a:t>
            </a:r>
          </a:p>
          <a:p>
            <a:r>
              <a:rPr lang="de-CH" sz="1800" dirty="0"/>
              <a:t>Regionale Wirtschaft soll durch Nachwuchsförderung über qualifizierte Fachkräfte verfügen </a:t>
            </a:r>
            <a:r>
              <a:rPr lang="de-CH" sz="1800" dirty="0">
                <a:sym typeface="Wingdings" panose="05000000000000000000" pitchFamily="2" charset="2"/>
              </a:rPr>
              <a:t> nachhaltige Stärkung der </a:t>
            </a:r>
            <a:r>
              <a:rPr lang="de-CH" sz="1800" dirty="0"/>
              <a:t>Wirtschaftsregion </a:t>
            </a:r>
          </a:p>
        </p:txBody>
      </p:sp>
      <p:pic>
        <p:nvPicPr>
          <p:cNvPr id="2050" name="Picture 2" descr="Bildergebnis für phaenovu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072" y="2016001"/>
            <a:ext cx="3262006" cy="9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istin.PLANVALBRIG\Desktop\Bild3k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181950"/>
            <a:ext cx="3241965" cy="195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9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NRP-Projektbeispiel: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Appenzeller Dinkel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2205038"/>
            <a:ext cx="8424738" cy="4652962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/>
              <a:t>Ausgangslage</a:t>
            </a:r>
            <a:r>
              <a:rPr lang="de-CH" sz="18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altLang="de-DE" sz="1800" dirty="0"/>
              <a:t>Innovativer Betrieb: Bäckerei </a:t>
            </a:r>
            <a:r>
              <a:rPr lang="de-CH" altLang="de-DE" sz="1800" dirty="0" err="1"/>
              <a:t>Böhli</a:t>
            </a:r>
            <a:r>
              <a:rPr lang="de-CH" altLang="de-DE" sz="1800" dirty="0"/>
              <a:t> im Appenzell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altLang="de-DE" sz="1800" dirty="0"/>
              <a:t>Vorhandene Elemente der Wertschöpfungskette (Landwirtschaft, Mühle, Bäckerei, Verkaufskanal)</a:t>
            </a:r>
          </a:p>
          <a:p>
            <a:pPr marL="0" indent="0">
              <a:buNone/>
            </a:pPr>
            <a:r>
              <a:rPr lang="de-CH" sz="1800" b="1" dirty="0"/>
              <a:t>Projekt</a:t>
            </a:r>
            <a:r>
              <a:rPr lang="de-CH" sz="18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Landwirte bauen Dinkel an, Bäckerei </a:t>
            </a:r>
            <a:r>
              <a:rPr lang="de-CH" sz="1800" dirty="0" err="1"/>
              <a:t>Böhli</a:t>
            </a:r>
            <a:r>
              <a:rPr lang="de-CH" sz="1800" dirty="0"/>
              <a:t> verarbeitet es zu Mehl und Brot.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sz="1800" dirty="0"/>
              <a:t>Aufbau der Marke «Appenzeller Dinkel» =&gt; offen für weitere Produkte</a:t>
            </a:r>
          </a:p>
          <a:p>
            <a:pPr marL="0" indent="0">
              <a:buNone/>
            </a:pPr>
            <a:r>
              <a:rPr lang="de-CH" sz="1800" b="1" dirty="0"/>
              <a:t>Warum NRP?</a:t>
            </a:r>
          </a:p>
          <a:p>
            <a:r>
              <a:rPr lang="de-CH" sz="1800" dirty="0"/>
              <a:t>Verlängerung Wertschöpfungskette, überbetriebliche Kooperation</a:t>
            </a:r>
          </a:p>
          <a:p>
            <a:pPr marL="0" indent="0">
              <a:buNone/>
            </a:pPr>
            <a:r>
              <a:rPr lang="de-CH" sz="1800" b="1" dirty="0"/>
              <a:t>Finanzierungsinstrument: </a:t>
            </a:r>
            <a:r>
              <a:rPr lang="de-CH" sz="1800" dirty="0"/>
              <a:t>à </a:t>
            </a:r>
            <a:r>
              <a:rPr lang="de-CH" sz="1800" dirty="0" err="1"/>
              <a:t>fonds</a:t>
            </a:r>
            <a:r>
              <a:rPr lang="de-CH" sz="1800" dirty="0"/>
              <a:t> </a:t>
            </a:r>
            <a:r>
              <a:rPr lang="de-CH" sz="1800" dirty="0" err="1"/>
              <a:t>perdu</a:t>
            </a:r>
            <a:endParaRPr lang="de-CH" sz="1800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15A8B869-ECB7-4BD1-9689-5CBF5B57AA45}"/>
              </a:ext>
            </a:extLst>
          </p:cNvPr>
          <p:cNvSpPr>
            <a:spLocks noGrp="1"/>
          </p:cNvSpPr>
          <p:nvPr/>
        </p:nvSpPr>
        <p:spPr bwMode="auto">
          <a:xfrm>
            <a:off x="7024889" y="6471454"/>
            <a:ext cx="2133600" cy="3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C3646C7-F4CC-4F4F-8103-66EA08C8CFA7}" type="slidenum">
              <a:rPr lang="de-DE" sz="1000" smtClean="0"/>
              <a:pPr>
                <a:defRPr/>
              </a:pPr>
              <a:t>31</a:t>
            </a:fld>
            <a:endParaRPr lang="de-DE" sz="1000" dirty="0"/>
          </a:p>
        </p:txBody>
      </p:sp>
      <p:pic>
        <p:nvPicPr>
          <p:cNvPr id="9" name="Grafik 8">
            <a:hlinkClick r:id="rId3"/>
            <a:extLst>
              <a:ext uri="{FF2B5EF4-FFF2-40B4-BE49-F238E27FC236}">
                <a16:creationId xmlns:a16="http://schemas.microsoft.com/office/drawing/2014/main" id="{48E49D4A-4D5F-41F9-A970-2F34A832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505" y="260648"/>
            <a:ext cx="4062983" cy="2304256"/>
          </a:xfrm>
          <a:prstGeom prst="rect">
            <a:avLst/>
          </a:prstGeom>
        </p:spPr>
      </p:pic>
      <p:pic>
        <p:nvPicPr>
          <p:cNvPr id="10" name="Grafik 9">
            <a:hlinkClick r:id="rId3"/>
            <a:extLst>
              <a:ext uri="{FF2B5EF4-FFF2-40B4-BE49-F238E27FC236}">
                <a16:creationId xmlns:a16="http://schemas.microsoft.com/office/drawing/2014/main" id="{EF2E6414-D2EC-45AD-97B0-D85CE559E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111953"/>
            <a:ext cx="735419" cy="5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000" dirty="0"/>
              <a:t>NRP-Projektbeispiel:</a:t>
            </a:r>
            <a:br>
              <a:rPr lang="de-CH" sz="2000" dirty="0"/>
            </a:br>
            <a:r>
              <a:rPr lang="de-CH" dirty="0"/>
              <a:t>dzin.ch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2205038"/>
            <a:ext cx="8424738" cy="4652962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Ausgangslage</a:t>
            </a:r>
            <a:r>
              <a:rPr lang="de-CH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altLang="de-DE" dirty="0"/>
              <a:t>Innovative Akteure im Tourismus: </a:t>
            </a:r>
            <a:r>
              <a:rPr lang="de-CH" altLang="de-DE" i="1" dirty="0"/>
              <a:t>Sharing </a:t>
            </a:r>
            <a:r>
              <a:rPr lang="de-CH" altLang="de-DE" i="1" dirty="0" err="1"/>
              <a:t>Experiences</a:t>
            </a:r>
            <a:endParaRPr lang="de-CH" altLang="de-DE" i="1" dirty="0"/>
          </a:p>
          <a:p>
            <a:pPr>
              <a:buFont typeface="Arial" panose="020B0604020202020204" pitchFamily="34" charset="0"/>
              <a:buChar char="•"/>
            </a:pPr>
            <a:r>
              <a:rPr lang="de-CH" altLang="de-DE" dirty="0"/>
              <a:t>Viele lokale «Mini-Erlebnis-Anbieter»</a:t>
            </a:r>
          </a:p>
          <a:p>
            <a:pPr marL="0" indent="0">
              <a:buNone/>
            </a:pPr>
            <a:r>
              <a:rPr lang="de-CH" b="1" dirty="0"/>
              <a:t>Projekt</a:t>
            </a:r>
            <a:r>
              <a:rPr lang="de-CH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Plattform </a:t>
            </a:r>
            <a:r>
              <a:rPr lang="de-CH" i="1" dirty="0"/>
              <a:t>dzin.ch</a:t>
            </a:r>
            <a:r>
              <a:rPr lang="de-CH" dirty="0"/>
              <a:t>: Anbieter können ihr Angebot einem breiten Publikum bekannt machen. =&gt; Buchbare Angebote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CH" dirty="0"/>
              <a:t>Authentische Personen teilen ihre Leidenschaft mit Besucherinnen und Besuchern. </a:t>
            </a:r>
          </a:p>
          <a:p>
            <a:pPr marL="0" indent="0">
              <a:buNone/>
            </a:pPr>
            <a:r>
              <a:rPr lang="de-CH" b="1" dirty="0"/>
              <a:t>Warum NRP?</a:t>
            </a:r>
          </a:p>
          <a:p>
            <a:r>
              <a:rPr lang="de-CH" dirty="0"/>
              <a:t>Wertschöpfung über ein neues touristisches Angebot</a:t>
            </a:r>
          </a:p>
        </p:txBody>
      </p:sp>
      <p:sp>
        <p:nvSpPr>
          <p:cNvPr id="6" name="Foliennummernplatzhalter 2">
            <a:extLst>
              <a:ext uri="{FF2B5EF4-FFF2-40B4-BE49-F238E27FC236}">
                <a16:creationId xmlns:a16="http://schemas.microsoft.com/office/drawing/2014/main" id="{C0A4AD62-03C3-4AA5-86D1-9B786A79F402}"/>
              </a:ext>
            </a:extLst>
          </p:cNvPr>
          <p:cNvSpPr>
            <a:spLocks noGrp="1"/>
          </p:cNvSpPr>
          <p:nvPr/>
        </p:nvSpPr>
        <p:spPr bwMode="auto">
          <a:xfrm>
            <a:off x="7024889" y="6471454"/>
            <a:ext cx="2133600" cy="38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C3646C7-F4CC-4F4F-8103-66EA08C8CFA7}" type="slidenum">
              <a:rPr lang="de-DE" sz="1000" smtClean="0"/>
              <a:pPr>
                <a:defRPr/>
              </a:pPr>
              <a:t>32</a:t>
            </a:fld>
            <a:endParaRPr lang="de-DE" sz="1000" dirty="0"/>
          </a:p>
        </p:txBody>
      </p:sp>
      <p:pic>
        <p:nvPicPr>
          <p:cNvPr id="4" name="Grafik 3">
            <a:hlinkClick r:id="rId3"/>
            <a:extLst>
              <a:ext uri="{FF2B5EF4-FFF2-40B4-BE49-F238E27FC236}">
                <a16:creationId xmlns:a16="http://schemas.microsoft.com/office/drawing/2014/main" id="{189AC880-B4CA-4D1C-81FB-284062B3E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91" y="140330"/>
            <a:ext cx="4522198" cy="2455602"/>
          </a:xfrm>
          <a:prstGeom prst="rect">
            <a:avLst/>
          </a:prstGeom>
        </p:spPr>
      </p:pic>
      <p:pic>
        <p:nvPicPr>
          <p:cNvPr id="9" name="Grafik 8">
            <a:hlinkClick r:id="rId3"/>
            <a:extLst>
              <a:ext uri="{FF2B5EF4-FFF2-40B4-BE49-F238E27FC236}">
                <a16:creationId xmlns:a16="http://schemas.microsoft.com/office/drawing/2014/main" id="{302839F6-58B0-452A-BDB8-DFD8A2C28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1031149"/>
            <a:ext cx="860746" cy="5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1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hlinkClick r:id="rId3"/>
            <a:extLst>
              <a:ext uri="{FF2B5EF4-FFF2-40B4-BE49-F238E27FC236}">
                <a16:creationId xmlns:a16="http://schemas.microsoft.com/office/drawing/2014/main" id="{0275ED0C-BDF0-4BCC-B4E1-8E54F350AC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29871" r="28348"/>
          <a:stretch/>
        </p:blipFill>
        <p:spPr>
          <a:xfrm>
            <a:off x="323528" y="1628800"/>
            <a:ext cx="8780554" cy="52292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A526A66-AF68-436C-BFDC-CF8064F8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1080000"/>
            <a:ext cx="8137723" cy="576263"/>
          </a:xfrm>
        </p:spPr>
        <p:txBody>
          <a:bodyPr/>
          <a:lstStyle/>
          <a:p>
            <a:r>
              <a:rPr lang="de-CH" dirty="0"/>
              <a:t>Inspiration: Projektdatenbank auf </a:t>
            </a:r>
            <a:r>
              <a:rPr lang="de-CH" i="1" dirty="0"/>
              <a:t>regiosuisse.ch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9E9D4E-37BD-44F3-9B60-ED711E2A2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56376" y="6525344"/>
            <a:ext cx="1125488" cy="28011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EC4C69E-328E-4233-AA9E-8423C7860F0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520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1800" dirty="0"/>
              <a:t>Wie geht es weiter?</a:t>
            </a:r>
            <a:br>
              <a:rPr lang="de-CH" sz="1800" dirty="0"/>
            </a:br>
            <a:r>
              <a:rPr lang="de-CH" dirty="0"/>
              <a:t>NRP 2020+</a:t>
            </a:r>
            <a:br>
              <a:rPr lang="de-CH" dirty="0"/>
            </a:br>
            <a:endParaRPr lang="de-CH" dirty="0"/>
          </a:p>
        </p:txBody>
      </p:sp>
      <p:sp>
        <p:nvSpPr>
          <p:cNvPr id="4" name="Rechteck: abgerundete Ecken 3"/>
          <p:cNvSpPr/>
          <p:nvPr/>
        </p:nvSpPr>
        <p:spPr>
          <a:xfrm>
            <a:off x="539750" y="1988840"/>
            <a:ext cx="1249040" cy="648072"/>
          </a:xfrm>
          <a:prstGeom prst="roundRect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Bund</a:t>
            </a:r>
            <a:endParaRPr lang="de-CH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: abgerundete Ecken 4"/>
          <p:cNvSpPr/>
          <p:nvPr/>
        </p:nvSpPr>
        <p:spPr>
          <a:xfrm>
            <a:off x="539750" y="3284984"/>
            <a:ext cx="1249040" cy="648072"/>
          </a:xfrm>
          <a:prstGeom prst="roundRect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ln w="0"/>
                <a:solidFill>
                  <a:sysClr val="windowText" lastClr="000000"/>
                </a:solidFill>
              </a:rPr>
              <a:t>Kantone</a:t>
            </a:r>
          </a:p>
        </p:txBody>
      </p:sp>
      <p:sp>
        <p:nvSpPr>
          <p:cNvPr id="6" name="Rechteck: abgerundete Ecken 5"/>
          <p:cNvSpPr/>
          <p:nvPr/>
        </p:nvSpPr>
        <p:spPr>
          <a:xfrm>
            <a:off x="543992" y="4599781"/>
            <a:ext cx="1249040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300" b="1" dirty="0">
                <a:ln w="0"/>
                <a:solidFill>
                  <a:sysClr val="windowText" lastClr="000000"/>
                </a:solidFill>
              </a:rPr>
              <a:t>Regionen, regionale Akteure</a:t>
            </a:r>
          </a:p>
        </p:txBody>
      </p:sp>
      <p:sp>
        <p:nvSpPr>
          <p:cNvPr id="7" name="Pfeil: Fünfeck 6"/>
          <p:cNvSpPr/>
          <p:nvPr/>
        </p:nvSpPr>
        <p:spPr>
          <a:xfrm>
            <a:off x="1907704" y="1988840"/>
            <a:ext cx="7056784" cy="648072"/>
          </a:xfrm>
          <a:prstGeom prst="homePlate">
            <a:avLst/>
          </a:prstGeom>
          <a:solidFill>
            <a:srgbClr val="F3F6D2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tx1"/>
                </a:solidFill>
              </a:rPr>
              <a:t>Mehrjahresprogramm 2016–2023 </a:t>
            </a:r>
            <a:br>
              <a:rPr lang="de-CH" b="1" dirty="0">
                <a:solidFill>
                  <a:schemeClr val="tx1"/>
                </a:solidFill>
              </a:rPr>
            </a:br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CH" sz="1400" dirty="0">
                <a:solidFill>
                  <a:schemeClr val="tx1"/>
                </a:solidFill>
              </a:rPr>
              <a:t>Leitplanken für Umsetzung der NRP</a:t>
            </a:r>
          </a:p>
        </p:txBody>
      </p:sp>
      <p:sp>
        <p:nvSpPr>
          <p:cNvPr id="8" name="Pfeil: Fünfeck 7"/>
          <p:cNvSpPr/>
          <p:nvPr/>
        </p:nvSpPr>
        <p:spPr>
          <a:xfrm>
            <a:off x="1907704" y="3284984"/>
            <a:ext cx="3528392" cy="648072"/>
          </a:xfrm>
          <a:prstGeom prst="homePlate">
            <a:avLst/>
          </a:prstGeom>
          <a:solidFill>
            <a:srgbClr val="E2E89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2016–2019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9" name="Pfeil: Fünfeck 8"/>
          <p:cNvSpPr/>
          <p:nvPr/>
        </p:nvSpPr>
        <p:spPr>
          <a:xfrm>
            <a:off x="5436096" y="3284984"/>
            <a:ext cx="3528392" cy="648072"/>
          </a:xfrm>
          <a:prstGeom prst="homePlate">
            <a:avLst/>
          </a:prstGeom>
          <a:solidFill>
            <a:srgbClr val="FFC000"/>
          </a:solidFill>
          <a:ln>
            <a:solidFill>
              <a:srgbClr val="73787B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Umsetzungsprogramme </a:t>
            </a:r>
            <a:r>
              <a:rPr lang="de-CH" sz="1400" b="1" dirty="0">
                <a:solidFill>
                  <a:srgbClr val="000000"/>
                </a:solidFill>
              </a:rPr>
              <a:t>2020–2023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  <a:sym typeface="Wingdings" panose="05000000000000000000" pitchFamily="2" charset="2"/>
              </a:rPr>
              <a:t> kantons- und regionsspezifische Schwerpunkte</a:t>
            </a:r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5" name="Pfeil: nach unten 14"/>
          <p:cNvSpPr/>
          <p:nvPr/>
        </p:nvSpPr>
        <p:spPr>
          <a:xfrm>
            <a:off x="1979712" y="2708920"/>
            <a:ext cx="2808312" cy="504056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unten 16"/>
          <p:cNvSpPr/>
          <p:nvPr/>
        </p:nvSpPr>
        <p:spPr>
          <a:xfrm>
            <a:off x="1963925" y="4005064"/>
            <a:ext cx="2808312" cy="504056"/>
          </a:xfrm>
          <a:prstGeom prst="downArrow">
            <a:avLst>
              <a:gd name="adj1" fmla="val 35016"/>
              <a:gd name="adj2" fmla="val 50000"/>
            </a:avLst>
          </a:prstGeom>
          <a:solidFill>
            <a:srgbClr val="C2C4C6"/>
          </a:solidFill>
          <a:ln>
            <a:solidFill>
              <a:srgbClr val="7378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: abgerundete Ecken 18"/>
          <p:cNvSpPr/>
          <p:nvPr/>
        </p:nvSpPr>
        <p:spPr>
          <a:xfrm>
            <a:off x="1924897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1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6" name="Rechteck: abgerundete Ecken 18"/>
          <p:cNvSpPr/>
          <p:nvPr/>
        </p:nvSpPr>
        <p:spPr>
          <a:xfrm>
            <a:off x="2861478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2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18" name="Rechteck: abgerundete Ecken 18"/>
          <p:cNvSpPr/>
          <p:nvPr/>
        </p:nvSpPr>
        <p:spPr>
          <a:xfrm>
            <a:off x="3759280" y="4599781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3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1" name="Rechteck: abgerundete Ecken 18"/>
          <p:cNvSpPr/>
          <p:nvPr/>
        </p:nvSpPr>
        <p:spPr>
          <a:xfrm>
            <a:off x="4668885" y="4592495"/>
            <a:ext cx="767211" cy="648072"/>
          </a:xfrm>
          <a:prstGeom prst="roundRect">
            <a:avLst/>
          </a:prstGeom>
          <a:solidFill>
            <a:srgbClr val="B4BE30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ln w="0"/>
                <a:solidFill>
                  <a:srgbClr val="000000"/>
                </a:solidFill>
              </a:rPr>
              <a:t>Projekt </a:t>
            </a:r>
            <a:r>
              <a:rPr lang="de-CH" sz="1000" b="1" baseline="-25000" dirty="0">
                <a:ln w="0"/>
                <a:solidFill>
                  <a:srgbClr val="000000"/>
                </a:solidFill>
              </a:rPr>
              <a:t>n</a:t>
            </a:r>
            <a:endParaRPr lang="de-CH" sz="1000" b="1" baseline="-25000" dirty="0">
              <a:solidFill>
                <a:srgbClr val="000000"/>
              </a:solidFill>
            </a:endParaRPr>
          </a:p>
        </p:txBody>
      </p:sp>
      <p:sp>
        <p:nvSpPr>
          <p:cNvPr id="27" name="Pfeil: nach unten 26">
            <a:extLst>
              <a:ext uri="{FF2B5EF4-FFF2-40B4-BE49-F238E27FC236}">
                <a16:creationId xmlns:a16="http://schemas.microsoft.com/office/drawing/2014/main" id="{F7A817B1-543D-46BA-92B0-99FCA8FE8706}"/>
              </a:ext>
            </a:extLst>
          </p:cNvPr>
          <p:cNvSpPr/>
          <p:nvPr/>
        </p:nvSpPr>
        <p:spPr>
          <a:xfrm rot="10800000">
            <a:off x="7171637" y="4013376"/>
            <a:ext cx="45719" cy="351728"/>
          </a:xfrm>
          <a:prstGeom prst="downArrow">
            <a:avLst>
              <a:gd name="adj1" fmla="val 36169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28" name="Rechteck: abgerundete Ecken 18">
            <a:extLst>
              <a:ext uri="{FF2B5EF4-FFF2-40B4-BE49-F238E27FC236}">
                <a16:creationId xmlns:a16="http://schemas.microsoft.com/office/drawing/2014/main" id="{0DC9BCC6-82D9-44A1-9BFF-971C02B86E73}"/>
              </a:ext>
            </a:extLst>
          </p:cNvPr>
          <p:cNvSpPr/>
          <p:nvPr/>
        </p:nvSpPr>
        <p:spPr>
          <a:xfrm>
            <a:off x="5570512" y="4438769"/>
            <a:ext cx="3393976" cy="2326718"/>
          </a:xfrm>
          <a:prstGeom prst="roundRect">
            <a:avLst/>
          </a:prstGeom>
          <a:solidFill>
            <a:srgbClr val="FFD653"/>
          </a:solidFill>
          <a:ln>
            <a:solidFill>
              <a:srgbClr val="73787B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100" b="1" baseline="-25000" dirty="0">
                <a:ln w="0"/>
                <a:solidFill>
                  <a:srgbClr val="000000"/>
                </a:solidFill>
              </a:rPr>
              <a:t>Umsetzungsprogramme 2020–2023 werden zurzeit von den Kantonen erarbeitet und Ende Juni 2019 beim Bund eingereicht</a:t>
            </a:r>
          </a:p>
          <a:p>
            <a:pPr algn="ctr"/>
            <a:endParaRPr lang="de-CH" sz="2000" b="1" baseline="-25000" dirty="0">
              <a:ln w="0"/>
              <a:solidFill>
                <a:srgbClr val="000000"/>
              </a:solidFill>
            </a:endParaRPr>
          </a:p>
          <a:p>
            <a:pPr algn="ctr"/>
            <a:r>
              <a:rPr lang="de-CH" sz="1700" b="1" baseline="-25000" dirty="0">
                <a:ln w="0"/>
                <a:solidFill>
                  <a:srgbClr val="000000"/>
                </a:solidFill>
              </a:rPr>
              <a:t>Schwerpunkt liegt weiterhin auf den Bereichen «Tourismus» und «Industrie», zudem spezieller Fokus auf Berggebiete und Digitalisierung</a:t>
            </a:r>
            <a:endParaRPr lang="de-CH" sz="17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7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de-DE" altLang="de-DE" sz="1800" dirty="0"/>
            </a:br>
            <a:r>
              <a:rPr lang="de-DE" altLang="de-DE" sz="2000" dirty="0"/>
              <a:t>Wer gibt weitere Auskünfte?</a:t>
            </a:r>
            <a:br>
              <a:rPr lang="de-DE" altLang="de-DE" dirty="0"/>
            </a:br>
            <a:r>
              <a:rPr lang="de-DE" altLang="de-DE" dirty="0"/>
              <a:t>Anlaufstellen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de-CH" altLang="de-DE" sz="1800" b="1" dirty="0"/>
              <a:t>Kantonale NRP-Fachstellen</a:t>
            </a:r>
            <a:r>
              <a:rPr lang="de-CH" altLang="de-DE" sz="1800" dirty="0"/>
              <a:t> – je nach Region/Kanton/Projekt auch regionale Entwicklungsträger (</a:t>
            </a:r>
            <a:r>
              <a:rPr lang="de-CH" altLang="de-DE" sz="1800" b="1" dirty="0"/>
              <a:t>Regionalmanagements, RIS-Managements usw</a:t>
            </a:r>
            <a:r>
              <a:rPr lang="de-CH" altLang="de-DE" sz="1800" dirty="0"/>
              <a:t>.), die die Umsetzung der NRP auf Projektebene unterstützen</a:t>
            </a:r>
          </a:p>
          <a:p>
            <a:r>
              <a:rPr lang="de-CH" altLang="de-DE" sz="1800" b="1" dirty="0"/>
              <a:t>Kantonale </a:t>
            </a:r>
            <a:r>
              <a:rPr lang="de-CH" altLang="de-DE" sz="1800" b="1" dirty="0" err="1"/>
              <a:t>Interreg</a:t>
            </a:r>
            <a:r>
              <a:rPr lang="de-CH" altLang="de-DE" sz="1800" b="1" dirty="0"/>
              <a:t>-Verantwortliche</a:t>
            </a:r>
            <a:r>
              <a:rPr lang="de-CH" altLang="de-DE" sz="1800" dirty="0"/>
              <a:t> und </a:t>
            </a:r>
            <a:r>
              <a:rPr lang="de-CH" altLang="de-DE" sz="1800" b="1" dirty="0" err="1"/>
              <a:t>Interreg</a:t>
            </a:r>
            <a:r>
              <a:rPr lang="de-CH" altLang="de-DE" sz="1800" b="1" dirty="0"/>
              <a:t>-Koordinationsstellen</a:t>
            </a:r>
          </a:p>
          <a:p>
            <a:r>
              <a:rPr lang="de-CH" altLang="de-DE" sz="1800" dirty="0"/>
              <a:t>Bei Fragen helfen auch </a:t>
            </a:r>
            <a:r>
              <a:rPr lang="de-CH" altLang="de-DE" sz="1800" b="1" dirty="0"/>
              <a:t>regiosuisse</a:t>
            </a:r>
            <a:r>
              <a:rPr lang="de-CH" altLang="de-DE" sz="1800" dirty="0"/>
              <a:t> und das SECO (Ressort Regional- und Raumordnungspolitik ‒ DSRE) weiter.</a:t>
            </a:r>
            <a:br>
              <a:rPr lang="de-CH" altLang="de-DE" dirty="0"/>
            </a:br>
            <a:endParaRPr lang="de-CH" altLang="de-DE" dirty="0"/>
          </a:p>
          <a:p>
            <a:pPr>
              <a:buFont typeface="Wingdings"/>
              <a:buChar char="à"/>
            </a:pP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Kontaktadressen: </a:t>
            </a: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  <a:hlinkClick r:id="rId2"/>
              </a:rPr>
              <a:t>www.regiosuisse.ch/adressen</a:t>
            </a:r>
            <a:r>
              <a:rPr lang="de-CH" altLang="de-DE" sz="1800" i="1" dirty="0">
                <a:solidFill>
                  <a:srgbClr val="B4BE00"/>
                </a:solidFill>
                <a:sym typeface="Wingdings" panose="05000000000000000000" pitchFamily="2" charset="2"/>
              </a:rPr>
              <a:t> </a:t>
            </a:r>
          </a:p>
          <a:p>
            <a:pPr>
              <a:buFont typeface="Wingdings"/>
              <a:buChar char="à"/>
            </a:pPr>
            <a:r>
              <a:rPr lang="de-CH" sz="1800" i="1" dirty="0">
                <a:solidFill>
                  <a:srgbClr val="B4BE00"/>
                </a:solidFill>
              </a:rPr>
              <a:t>Mehr zur NRP und Wissen für die erfolgreiche Umsetzung: </a:t>
            </a:r>
            <a:r>
              <a:rPr lang="de-CH" sz="1800" i="1" dirty="0">
                <a:solidFill>
                  <a:srgbClr val="B4BE00"/>
                </a:solidFill>
                <a:hlinkClick r:id="rId3"/>
              </a:rPr>
              <a:t>www.regiosuisse.ch</a:t>
            </a:r>
            <a:endParaRPr lang="de-CH" sz="1800" i="1" dirty="0">
              <a:solidFill>
                <a:srgbClr val="B4BE00"/>
              </a:solidFill>
            </a:endParaRPr>
          </a:p>
          <a:p>
            <a:pPr>
              <a:buFont typeface="Wingdings"/>
              <a:buChar char="à"/>
            </a:pPr>
            <a:r>
              <a:rPr lang="de-CH" sz="1800" i="1" dirty="0">
                <a:solidFill>
                  <a:srgbClr val="B4BE00"/>
                </a:solidFill>
              </a:rPr>
              <a:t>Mehr zu </a:t>
            </a:r>
            <a:r>
              <a:rPr lang="de-CH" sz="1800" i="1" dirty="0" err="1">
                <a:solidFill>
                  <a:srgbClr val="B4BE00"/>
                </a:solidFill>
              </a:rPr>
              <a:t>Interreg</a:t>
            </a:r>
            <a:r>
              <a:rPr lang="de-CH" sz="1800" i="1" dirty="0">
                <a:solidFill>
                  <a:srgbClr val="B4BE00"/>
                </a:solidFill>
              </a:rPr>
              <a:t>: </a:t>
            </a:r>
            <a:r>
              <a:rPr lang="de-CH" sz="1800" i="1" dirty="0">
                <a:solidFill>
                  <a:srgbClr val="B4BE00"/>
                </a:solidFill>
                <a:hlinkClick r:id="rId4"/>
              </a:rPr>
              <a:t>www.interreg.ch</a:t>
            </a:r>
            <a:r>
              <a:rPr lang="de-CH" sz="1800" i="1" dirty="0">
                <a:solidFill>
                  <a:srgbClr val="B4BE00"/>
                </a:solidFill>
              </a:rPr>
              <a:t> </a:t>
            </a:r>
          </a:p>
          <a:p>
            <a:pPr marL="0" indent="0">
              <a:buNone/>
            </a:pPr>
            <a:br>
              <a:rPr lang="de-CH" altLang="de-DE" dirty="0"/>
            </a:br>
            <a:endParaRPr lang="de-CH" altLang="de-DE" dirty="0"/>
          </a:p>
          <a:p>
            <a:pPr marL="0" indent="0">
              <a:buNone/>
            </a:pP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414724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131128"/>
            <a:ext cx="7921699" cy="576263"/>
          </a:xfrm>
        </p:spPr>
        <p:txBody>
          <a:bodyPr/>
          <a:lstStyle/>
          <a:p>
            <a:r>
              <a:rPr lang="de-CH" kern="1200" dirty="0"/>
              <a:t>Einbettung in </a:t>
            </a:r>
            <a:r>
              <a:rPr lang="de-CH" kern="1200" dirty="0" err="1"/>
              <a:t>Sektorpolitiken</a:t>
            </a:r>
            <a:r>
              <a:rPr lang="de-CH" kern="1200" dirty="0"/>
              <a:t> mit Wirkungen auf die Regionalentwicklung</a:t>
            </a:r>
            <a:endParaRPr lang="de-CH" dirty="0"/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 rotWithShape="1">
          <a:blip r:embed="rId3"/>
          <a:srcRect l="676" t="17334" r="1666" b="586"/>
          <a:stretch/>
        </p:blipFill>
        <p:spPr>
          <a:xfrm>
            <a:off x="323528" y="2132856"/>
            <a:ext cx="8791829" cy="4464496"/>
          </a:xfrm>
          <a:prstGeom prst="rect">
            <a:avLst/>
          </a:prstGeom>
          <a:ln w="38100">
            <a:noFill/>
          </a:ln>
        </p:spPr>
      </p:pic>
      <p:pic>
        <p:nvPicPr>
          <p:cNvPr id="10" name="Image 5"/>
          <p:cNvPicPr>
            <a:picLocks noChangeAspect="1"/>
          </p:cNvPicPr>
          <p:nvPr/>
        </p:nvPicPr>
        <p:blipFill rotWithShape="1">
          <a:blip r:embed="rId3"/>
          <a:srcRect l="91110" t="88137" r="2347" b="1823"/>
          <a:stretch/>
        </p:blipFill>
        <p:spPr>
          <a:xfrm>
            <a:off x="4982163" y="2420888"/>
            <a:ext cx="2018962" cy="1872208"/>
          </a:xfrm>
          <a:prstGeom prst="rect">
            <a:avLst/>
          </a:prstGeom>
        </p:spPr>
      </p:pic>
      <p:cxnSp>
        <p:nvCxnSpPr>
          <p:cNvPr id="15" name="Gerader Verbinder 14"/>
          <p:cNvCxnSpPr>
            <a:cxnSpLocks/>
          </p:cNvCxnSpPr>
          <p:nvPr/>
        </p:nvCxnSpPr>
        <p:spPr>
          <a:xfrm>
            <a:off x="5004048" y="4288661"/>
            <a:ext cx="3463860" cy="1691059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004048" y="2476907"/>
            <a:ext cx="864096" cy="369332"/>
          </a:xfrm>
          <a:prstGeom prst="rect">
            <a:avLst/>
          </a:prstGeom>
          <a:solidFill>
            <a:srgbClr val="70AD47"/>
          </a:solidFill>
        </p:spPr>
        <p:txBody>
          <a:bodyPr wrap="square" rtlCol="0">
            <a:spAutoFit/>
          </a:bodyPr>
          <a:lstStyle/>
          <a:p>
            <a:r>
              <a:rPr lang="de-CH" b="1" dirty="0"/>
              <a:t>SECO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353934" y="329223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NRP</a:t>
            </a:r>
            <a:endParaRPr lang="de-CH" b="1" dirty="0"/>
          </a:p>
        </p:txBody>
      </p:sp>
      <p:sp>
        <p:nvSpPr>
          <p:cNvPr id="20" name="Textfeld 19"/>
          <p:cNvSpPr txBox="1"/>
          <p:nvPr/>
        </p:nvSpPr>
        <p:spPr>
          <a:xfrm rot="16200000">
            <a:off x="5889665" y="2825736"/>
            <a:ext cx="152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Impulsprogramm Tourismus</a:t>
            </a:r>
            <a:endParaRPr lang="de-CH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243424" y="3937794"/>
            <a:ext cx="947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/>
              <a:t>Innotour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385580" y="2205038"/>
            <a:ext cx="864096" cy="36933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BLW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901845" y="2205038"/>
            <a:ext cx="864096" cy="369332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NFA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246085" y="2191127"/>
            <a:ext cx="1556756" cy="369332"/>
          </a:xfrm>
          <a:prstGeom prst="rect">
            <a:avLst/>
          </a:prstGeom>
          <a:solidFill>
            <a:srgbClr val="A5A5A5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BAV/ASTRA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246085" y="4581128"/>
            <a:ext cx="86409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ARE</a:t>
            </a:r>
          </a:p>
        </p:txBody>
      </p:sp>
      <p:cxnSp>
        <p:nvCxnSpPr>
          <p:cNvPr id="13" name="Gerader Verbinder 12"/>
          <p:cNvCxnSpPr>
            <a:cxnSpLocks/>
          </p:cNvCxnSpPr>
          <p:nvPr/>
        </p:nvCxnSpPr>
        <p:spPr>
          <a:xfrm>
            <a:off x="7001125" y="4288661"/>
            <a:ext cx="2035371" cy="1691059"/>
          </a:xfrm>
          <a:prstGeom prst="line">
            <a:avLst/>
          </a:prstGeom>
          <a:ln w="3810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7241471" y="5988402"/>
            <a:ext cx="426873" cy="184666"/>
          </a:xfrm>
          <a:prstGeom prst="rect">
            <a:avLst/>
          </a:prstGeom>
          <a:solidFill>
            <a:srgbClr val="4472C4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/>
              <a:t>BAFU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467909" y="5988402"/>
            <a:ext cx="352564" cy="138499"/>
          </a:xfrm>
          <a:prstGeom prst="rect">
            <a:avLst/>
          </a:prstGeom>
          <a:solidFill>
            <a:srgbClr val="73AF4B"/>
          </a:solidFill>
          <a:ln>
            <a:solidFill>
              <a:srgbClr val="70AD47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de-CH" sz="900" dirty="0"/>
              <a:t>SECO</a:t>
            </a:r>
          </a:p>
        </p:txBody>
      </p:sp>
    </p:spTree>
    <p:extLst>
      <p:ext uri="{BB962C8B-B14F-4D97-AF65-F5344CB8AC3E}">
        <p14:creationId xmlns:p14="http://schemas.microsoft.com/office/powerpoint/2010/main" val="175858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Was will die NRP?</a:t>
            </a:r>
            <a:br>
              <a:rPr lang="de-DE" altLang="de-DE" sz="2000" dirty="0"/>
            </a:br>
            <a:r>
              <a:rPr lang="de-DE" altLang="de-DE" dirty="0"/>
              <a:t>Ziele und angestrebte Wirkungen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24480" cy="3598862"/>
          </a:xfrm>
        </p:spPr>
        <p:txBody>
          <a:bodyPr/>
          <a:lstStyle/>
          <a:p>
            <a:pPr marL="0" indent="0">
              <a:buNone/>
            </a:pPr>
            <a:r>
              <a:rPr lang="de-CH" altLang="de-DE" dirty="0"/>
              <a:t>Mit der </a:t>
            </a:r>
            <a:r>
              <a:rPr lang="de-CH" altLang="de-DE" b="1" dirty="0"/>
              <a:t>N</a:t>
            </a:r>
            <a:r>
              <a:rPr lang="de-CH" altLang="de-DE" dirty="0"/>
              <a:t>euen </a:t>
            </a:r>
            <a:r>
              <a:rPr lang="de-CH" altLang="de-DE" b="1" dirty="0"/>
              <a:t>R</a:t>
            </a:r>
            <a:r>
              <a:rPr lang="de-CH" altLang="de-DE" dirty="0"/>
              <a:t>egional</a:t>
            </a:r>
            <a:r>
              <a:rPr lang="de-CH" altLang="de-DE" b="1" dirty="0"/>
              <a:t>p</a:t>
            </a:r>
            <a:r>
              <a:rPr lang="de-CH" altLang="de-DE" dirty="0"/>
              <a:t>olitik (</a:t>
            </a:r>
            <a:r>
              <a:rPr lang="de-CH" altLang="de-DE" b="1" dirty="0"/>
              <a:t>NRP</a:t>
            </a:r>
            <a:r>
              <a:rPr lang="de-CH" altLang="de-DE" dirty="0"/>
              <a:t>) fördern Bund und Kantone die Berggebiete, den weiteren ländlichen Raum und die Grenzregionen der Schweiz in ihrer </a:t>
            </a:r>
            <a:r>
              <a:rPr lang="de-CH" altLang="de-DE" b="1" dirty="0"/>
              <a:t>regionalwirtschaftlichen Entwicklung</a:t>
            </a:r>
            <a:r>
              <a:rPr lang="de-CH" altLang="de-DE" dirty="0"/>
              <a:t>.</a:t>
            </a:r>
            <a:r>
              <a:rPr lang="de-DE" altLang="de-DE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001192"/>
            <a:ext cx="5904656" cy="3672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Wie wird gefördert?</a:t>
            </a:r>
            <a:br>
              <a:rPr lang="de-DE" altLang="de-DE" sz="2000" dirty="0"/>
            </a:br>
            <a:r>
              <a:rPr lang="de-DE" altLang="de-DE" dirty="0" err="1"/>
              <a:t>Massnahmen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496488" cy="3598862"/>
          </a:xfrm>
        </p:spPr>
        <p:txBody>
          <a:bodyPr/>
          <a:lstStyle/>
          <a:p>
            <a:pPr marL="0" indent="0">
              <a:buNone/>
            </a:pPr>
            <a:r>
              <a:rPr lang="de-DE" altLang="de-DE" b="1" dirty="0"/>
              <a:t>Finanzielle Förderung …</a:t>
            </a:r>
          </a:p>
          <a:p>
            <a:r>
              <a:rPr lang="de-CH" altLang="de-DE" b="1" dirty="0"/>
              <a:t>von</a:t>
            </a:r>
            <a:r>
              <a:rPr lang="de-CH" altLang="de-DE" dirty="0"/>
              <a:t> </a:t>
            </a:r>
            <a:r>
              <a:rPr lang="de-CH" altLang="de-DE" b="1" dirty="0"/>
              <a:t>Initiativen, Projekten und Programmen</a:t>
            </a:r>
            <a:r>
              <a:rPr lang="de-CH" altLang="de-DE" dirty="0"/>
              <a:t>, die die Wettbewerbs-fähigkeit und Wertschöpfung in den Regionen erhöhen. Dazu zählt auch die Schweizer Teilnahme an den grenzübergreifenden Programmen </a:t>
            </a:r>
            <a:r>
              <a:rPr lang="de-CH" altLang="de-DE" dirty="0" err="1"/>
              <a:t>Interreg</a:t>
            </a:r>
            <a:r>
              <a:rPr lang="de-CH" altLang="de-DE" dirty="0"/>
              <a:t>, ESPON und URBACT.</a:t>
            </a:r>
          </a:p>
          <a:p>
            <a:r>
              <a:rPr lang="de-CH" altLang="de-DE" b="1" dirty="0">
                <a:sym typeface="Wingdings" panose="05000000000000000000" pitchFamily="2" charset="2"/>
              </a:rPr>
              <a:t>von regionalen Entwicklungsträgern</a:t>
            </a:r>
            <a:r>
              <a:rPr lang="de-CH" altLang="de-DE" dirty="0">
                <a:sym typeface="Wingdings" panose="05000000000000000000" pitchFamily="2" charset="2"/>
              </a:rPr>
              <a:t> (Regionalmanagements, RIS-Managements usw.), die als Anlaufstelle fungieren und NRP-Projekte und -Prozesse initiieren und begleiten.</a:t>
            </a:r>
            <a:br>
              <a:rPr lang="de-CH" altLang="de-DE" dirty="0">
                <a:sym typeface="Wingdings" panose="05000000000000000000" pitchFamily="2" charset="2"/>
              </a:rPr>
            </a:br>
            <a:endParaRPr lang="de-CH" alt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CH" altLang="de-DE" sz="1600" b="1" i="1" dirty="0">
                <a:sym typeface="Wingdings" panose="05000000000000000000" pitchFamily="2" charset="2"/>
              </a:rPr>
              <a:t>Seit 2016 werden im Rahmen der NRP zudem stadt-land-übergreifende Massnahmen </a:t>
            </a:r>
            <a:r>
              <a:rPr lang="de-CH" altLang="de-DE" sz="1600" i="1" dirty="0">
                <a:sym typeface="Wingdings" panose="05000000000000000000" pitchFamily="2" charset="2"/>
              </a:rPr>
              <a:t>zur Umsetzung der Agglomerationspolitik und Politik für die ländlichen Räume und Berg-gebiete gefördert: z.B. </a:t>
            </a:r>
            <a:r>
              <a:rPr lang="de-CH" altLang="de-DE" sz="1600" b="1" i="1" dirty="0">
                <a:sym typeface="Wingdings" panose="05000000000000000000" pitchFamily="2" charset="2"/>
              </a:rPr>
              <a:t>Pilotprogramm Handlungsräume Wirtschaft (PHR Wirtschaft</a:t>
            </a:r>
            <a:r>
              <a:rPr lang="de-CH" altLang="de-DE" sz="1600" i="1" dirty="0">
                <a:sym typeface="Wingdings" panose="05000000000000000000" pitchFamily="2" charset="2"/>
              </a:rPr>
              <a:t>).</a:t>
            </a:r>
          </a:p>
          <a:p>
            <a:endParaRPr lang="de-CH" altLang="de-DE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71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Flankierende </a:t>
            </a:r>
            <a:r>
              <a:rPr lang="de-DE" altLang="de-DE" dirty="0" err="1"/>
              <a:t>Massnahmen</a:t>
            </a:r>
            <a:endParaRPr lang="de-DE" altLang="de-DE" dirty="0"/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568496" cy="3598862"/>
          </a:xfrm>
        </p:spPr>
        <p:txBody>
          <a:bodyPr/>
          <a:lstStyle/>
          <a:p>
            <a:r>
              <a:rPr lang="de-DE" altLang="de-DE" b="1" dirty="0"/>
              <a:t>Koordination der NRP mit weiteren Bundespolitiken und Strategien stärken </a:t>
            </a:r>
            <a:r>
              <a:rPr lang="de-DE" altLang="de-DE" dirty="0"/>
              <a:t>(</a:t>
            </a:r>
            <a:r>
              <a:rPr lang="de-CH" altLang="de-DE" dirty="0"/>
              <a:t>z.B.</a:t>
            </a:r>
            <a:r>
              <a:rPr lang="de-CH" altLang="de-DE" b="1" dirty="0"/>
              <a:t> </a:t>
            </a:r>
            <a:r>
              <a:rPr lang="de-CH" altLang="de-DE" dirty="0"/>
              <a:t>Tourismus-, KMU- und Innovationspolitik, Landwirtschaftspolitik, Agglomerationspolitik, Politik für die ländlichen Räume und Berggebiete, </a:t>
            </a:r>
            <a:r>
              <a:rPr lang="de-DE" altLang="de-DE" dirty="0"/>
              <a:t>Raumkonzept Schweiz)</a:t>
            </a:r>
          </a:p>
          <a:p>
            <a:r>
              <a:rPr lang="de-DE" altLang="de-DE" b="1" dirty="0">
                <a:solidFill>
                  <a:srgbClr val="B4BE00"/>
                </a:solidFill>
              </a:rPr>
              <a:t>regiosuisse</a:t>
            </a:r>
            <a:r>
              <a:rPr lang="de-DE" altLang="de-DE" b="1" dirty="0"/>
              <a:t> </a:t>
            </a:r>
            <a:r>
              <a:rPr lang="de-DE" altLang="de-DE" b="1" dirty="0">
                <a:solidFill>
                  <a:srgbClr val="B4BE00"/>
                </a:solidFill>
              </a:rPr>
              <a:t>– Netzwerkstelle Regionalentwicklung</a:t>
            </a:r>
            <a:r>
              <a:rPr lang="de-DE" altLang="de-DE" b="1" dirty="0"/>
              <a:t> </a:t>
            </a:r>
            <a:r>
              <a:rPr lang="de-DE" altLang="de-DE" dirty="0">
                <a:sym typeface="Wingdings" panose="05000000000000000000" pitchFamily="2" charset="2"/>
              </a:rPr>
              <a:t> </a:t>
            </a:r>
            <a:r>
              <a:rPr lang="de-DE" altLang="de-DE" b="1" dirty="0"/>
              <a:t>Wissen für die erfolgreiche Umsetzung der NRP</a:t>
            </a:r>
            <a:r>
              <a:rPr lang="de-DE" altLang="de-DE" dirty="0"/>
              <a:t> </a:t>
            </a:r>
            <a:r>
              <a:rPr lang="de-DE" altLang="de-DE" b="1" dirty="0"/>
              <a:t>und zur Regionalentwicklung </a:t>
            </a:r>
            <a:r>
              <a:rPr lang="de-DE" altLang="de-DE" dirty="0"/>
              <a:t>(Website, Newsletter, Publikationen, Online-Tool mit Infos zu Finanzhilfen, Erfahrungsaustausch, Kurse usw.)</a:t>
            </a:r>
          </a:p>
        </p:txBody>
      </p:sp>
      <p:pic>
        <p:nvPicPr>
          <p:cNvPr id="7" name="Picture 6" descr="C:\Users\kristin.PLANVALBRIG\Desktop\formation regiosuisse016 kle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653" y="4993068"/>
            <a:ext cx="1445280" cy="96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0443">
            <a:off x="5130543" y="4891023"/>
            <a:ext cx="896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998" y="4885081"/>
            <a:ext cx="823289" cy="117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8460">
            <a:off x="5910867" y="5030834"/>
            <a:ext cx="8588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TISCHDISKUSSION_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733" y="4995731"/>
            <a:ext cx="1452742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REGIOSUISSE_RIGI_JPG\KAENZELI_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18" y="4995731"/>
            <a:ext cx="1453115" cy="9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77901" y="4300306"/>
            <a:ext cx="215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solidFill>
                  <a:srgbClr val="B4BE2C"/>
                </a:solidFill>
              </a:rPr>
              <a:t>Mehr Infos unter</a:t>
            </a:r>
          </a:p>
          <a:p>
            <a:r>
              <a:rPr lang="de-CH" sz="1600" b="1" dirty="0">
                <a:solidFill>
                  <a:srgbClr val="B4BE2C"/>
                </a:solidFill>
              </a:rPr>
              <a:t>www.regiosuisse.ch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179E036-3A46-4078-A7CB-A9DDD0C3A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456" y="4885081"/>
            <a:ext cx="2159208" cy="19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48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000" dirty="0"/>
              <a:t>Welche Fördermittel können beantragt werden?</a:t>
            </a:r>
            <a:br>
              <a:rPr lang="de-DE" altLang="de-DE" sz="2000" dirty="0"/>
            </a:br>
            <a:r>
              <a:rPr lang="de-DE" altLang="de-DE" dirty="0"/>
              <a:t>Finanzhilfen</a:t>
            </a: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b="1" dirty="0"/>
              <a:t>A-fonds-</a:t>
            </a:r>
            <a:r>
              <a:rPr lang="de-CH" altLang="de-DE" b="1" dirty="0" err="1"/>
              <a:t>perdu</a:t>
            </a:r>
            <a:r>
              <a:rPr lang="de-CH" altLang="de-DE" b="1" dirty="0"/>
              <a:t>-Beiträge</a:t>
            </a:r>
            <a:r>
              <a:rPr lang="de-CH" altLang="de-DE" dirty="0"/>
              <a:t> für Vorbereitung, Durchführung und Evaluation von Initiativen, Programmen und Projekten</a:t>
            </a:r>
            <a:endParaRPr lang="de-CH" b="1" dirty="0">
              <a:sym typeface="Wingdings" panose="05000000000000000000" pitchFamily="2" charset="2"/>
            </a:endParaRP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de-CH" sz="1200" i="1" dirty="0"/>
              <a:t>Verfügbare Beiträge des Bundes 2016–19: ca. 105 Mio. + Beiträge Kantone (Äquivalenzleistung)</a:t>
            </a:r>
          </a:p>
          <a:p>
            <a:pPr marL="358775" indent="0" eaLnBrk="1" hangingPunct="1">
              <a:spcBef>
                <a:spcPts val="600"/>
              </a:spcBef>
              <a:buNone/>
              <a:defRPr/>
            </a:pPr>
            <a:r>
              <a:rPr lang="de-CH" sz="1200" i="1" dirty="0"/>
              <a:t>Zusätzliche Beiträge des Bundes im Rahmen des Impulsprogramms Tourismus 2016‒19: ca. 50 Mio. </a:t>
            </a:r>
            <a:br>
              <a:rPr lang="de-CH" sz="1200" i="1" dirty="0"/>
            </a:br>
            <a:r>
              <a:rPr lang="de-CH" sz="1200" i="1" dirty="0"/>
              <a:t>+ Beiträge Kantone (Äquivalenzleistung) </a:t>
            </a:r>
          </a:p>
          <a:p>
            <a:pPr lvl="0"/>
            <a:r>
              <a:rPr lang="de-CH" altLang="de-DE" b="1" dirty="0"/>
              <a:t>Zinsgünstige oder zinslose Darlehen </a:t>
            </a:r>
            <a:r>
              <a:rPr lang="de-CH" altLang="de-DE" dirty="0"/>
              <a:t>für Vorhaben im Bereich wertschöpfungsorientierte Infrastrukturen, die die Standortattraktivität steigern </a:t>
            </a:r>
          </a:p>
          <a:p>
            <a:pPr marL="271463" lvl="0" indent="0">
              <a:spcBef>
                <a:spcPts val="600"/>
              </a:spcBef>
              <a:buNone/>
            </a:pPr>
            <a:r>
              <a:rPr lang="de-CH" altLang="de-DE" sz="1400" i="1" dirty="0"/>
              <a:t> </a:t>
            </a:r>
            <a:r>
              <a:rPr lang="de-CH" altLang="de-DE" sz="1200" i="1" dirty="0"/>
              <a:t>Verfügbare Darlehen des Bundes 2016–19: ca. CHF 200 Mio. + Darlehen/Beiträge Kantone (Äquivalenzleistung)</a:t>
            </a:r>
          </a:p>
          <a:p>
            <a:pPr marL="360363" lvl="0" indent="0">
              <a:spcBef>
                <a:spcPts val="600"/>
              </a:spcBef>
              <a:buNone/>
            </a:pPr>
            <a:r>
              <a:rPr lang="de-CH" altLang="de-DE" sz="1200" i="1" dirty="0"/>
              <a:t>Zusätzliche Darlehen des Bundes im Rahmen des Impulsprogramms Tourismus 2016‒19: ca. 150 Mio. </a:t>
            </a:r>
            <a:br>
              <a:rPr lang="de-CH" altLang="de-DE" sz="1200" i="1" dirty="0"/>
            </a:br>
            <a:r>
              <a:rPr lang="de-CH" altLang="de-DE" sz="1200" i="1" dirty="0"/>
              <a:t>+ Darlehen/Beiträge Kantone (Äquivalenzleistung)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de-CH" altLang="de-DE" sz="1000" b="1" i="1" dirty="0">
                <a:solidFill>
                  <a:srgbClr val="FF0000"/>
                </a:solidFill>
              </a:rPr>
            </a:br>
            <a:br>
              <a:rPr lang="de-CH" altLang="de-DE" sz="1800" b="1" i="1" dirty="0">
                <a:solidFill>
                  <a:srgbClr val="FF0000"/>
                </a:solidFill>
              </a:rPr>
            </a:br>
            <a:r>
              <a:rPr lang="de-CH" altLang="de-DE" sz="1800" i="1" dirty="0"/>
              <a:t>Zudem werden </a:t>
            </a:r>
            <a:r>
              <a:rPr lang="de-CH" altLang="de-DE" sz="1800" b="1" i="1" dirty="0"/>
              <a:t>Steuererleichterungen</a:t>
            </a:r>
            <a:r>
              <a:rPr lang="de-CH" altLang="de-DE" sz="1800" i="1" dirty="0"/>
              <a:t> gewährt an industrielle Unternehmen und produktionsnahe Dienstleistungsbetriebe, die im strukturschwachen ländlichen Raum neue Arbeitsstellen schaffen oder bestehende neu ausrichten.</a:t>
            </a:r>
          </a:p>
          <a:p>
            <a:pPr marL="358775" indent="0" eaLnBrk="1" hangingPunct="1">
              <a:buNone/>
              <a:defRPr/>
            </a:pPr>
            <a:endParaRPr lang="de-CH" sz="1800" i="1" dirty="0"/>
          </a:p>
          <a:p>
            <a:pPr marL="0" indent="0" eaLnBrk="1" hangingPunct="1">
              <a:buNone/>
              <a:defRPr/>
            </a:pPr>
            <a:r>
              <a:rPr lang="de-CH" dirty="0">
                <a:solidFill>
                  <a:srgbClr val="000000"/>
                </a:solidFill>
              </a:rPr>
              <a:t>		</a:t>
            </a:r>
          </a:p>
          <a:p>
            <a:pPr lvl="1"/>
            <a:endParaRPr lang="de-CH" dirty="0"/>
          </a:p>
          <a:p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8990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Erläuterungen zu den Finanzhilfen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>
          <a:xfrm>
            <a:off x="468000" y="1908000"/>
            <a:ext cx="8676000" cy="3598862"/>
          </a:xfrm>
        </p:spPr>
        <p:txBody>
          <a:bodyPr/>
          <a:lstStyle/>
          <a:p>
            <a:r>
              <a:rPr lang="de-CH" altLang="de-DE" dirty="0"/>
              <a:t>Die Kantone beteiligen sich gesamthaft mindestens gleichwertig wie </a:t>
            </a:r>
            <a:br>
              <a:rPr lang="de-CH" altLang="de-DE" dirty="0"/>
            </a:br>
            <a:r>
              <a:rPr lang="de-CH" altLang="de-DE" dirty="0"/>
              <a:t>der Bund an den Finanzhilfen. </a:t>
            </a:r>
          </a:p>
          <a:p>
            <a:r>
              <a:rPr lang="de-CH" altLang="de-DE" dirty="0"/>
              <a:t>Die Höhe richtet sich nach der Gesamtwirkung des Vorhabens.</a:t>
            </a:r>
          </a:p>
          <a:p>
            <a:r>
              <a:rPr lang="de-CH" altLang="de-DE" dirty="0"/>
              <a:t>Empfängerinnen/Empfänger von Finanzhilfen müssen sich angemessen mit Eigenmitteln an den Vorhaben beteiligen.</a:t>
            </a:r>
          </a:p>
          <a:p>
            <a:pPr marL="0" indent="0">
              <a:buNone/>
            </a:pPr>
            <a:endParaRPr lang="de-CH" altLang="de-DE" sz="1600" dirty="0"/>
          </a:p>
          <a:p>
            <a:pPr marL="0" indent="0">
              <a:buNone/>
            </a:pPr>
            <a:r>
              <a:rPr lang="de-CH" altLang="de-DE" sz="1600" i="1" dirty="0"/>
              <a:t>Für Steuererleichterungen gelten besondere Bestimmungen </a:t>
            </a:r>
            <a:r>
              <a:rPr lang="de-CH" altLang="de-DE" sz="1600" i="1" dirty="0">
                <a:sym typeface="Wingdings" panose="05000000000000000000" pitchFamily="2" charset="2"/>
              </a:rPr>
              <a:t> separate Verordnung</a:t>
            </a:r>
            <a:endParaRPr lang="de-CH" altLang="de-DE" sz="1600" i="1" dirty="0"/>
          </a:p>
          <a:p>
            <a:pPr marL="0" indent="0">
              <a:buNone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810778311"/>
      </p:ext>
    </p:extLst>
  </p:cSld>
  <p:clrMapOvr>
    <a:masterClrMapping/>
  </p:clrMapOvr>
</p:sld>
</file>

<file path=ppt/theme/theme1.xml><?xml version="1.0" encoding="utf-8"?>
<a:theme xmlns:a="http://schemas.openxmlformats.org/drawingml/2006/main" name="T basis">
  <a:themeElements>
    <a:clrScheme name="T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2 basis">
  <a:themeElements>
    <a:clrScheme name="F2 basi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2 bas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2 basi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2 basi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2 basi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1513</Words>
  <Application>Microsoft Office PowerPoint</Application>
  <PresentationFormat>Bildschirmpräsentation (4:3)</PresentationFormat>
  <Paragraphs>253</Paragraphs>
  <Slides>35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Lucida Grande</vt:lpstr>
      <vt:lpstr>Wingdings</vt:lpstr>
      <vt:lpstr>T basis</vt:lpstr>
      <vt:lpstr>F2 basis</vt:lpstr>
      <vt:lpstr>Die Neue Regionalpolitik (NRP)</vt:lpstr>
      <vt:lpstr>Warum eine «Neue Regionalpolitik»?</vt:lpstr>
      <vt:lpstr>Die NRP bringt neue Inhalte</vt:lpstr>
      <vt:lpstr>Einbettung in Sektorpolitiken mit Wirkungen auf die Regionalentwicklung</vt:lpstr>
      <vt:lpstr>Was will die NRP? Ziele und angestrebte Wirkungen</vt:lpstr>
      <vt:lpstr>Wie wird gefördert? Massnahmen</vt:lpstr>
      <vt:lpstr>Flankierende Massnahmen</vt:lpstr>
      <vt:lpstr>Welche Fördermittel können beantragt werden? Finanzhilfen</vt:lpstr>
      <vt:lpstr>Erläuterungen zu den Finanzhilfen</vt:lpstr>
      <vt:lpstr>Wo wird gefördert? Räumlicher Wirkungsbereich der NRP</vt:lpstr>
      <vt:lpstr>Anwendungsgebiet Steuererleichterungen</vt:lpstr>
      <vt:lpstr>Förderbereich für Interreg-Projekte</vt:lpstr>
      <vt:lpstr>Wer setzt die NRP um? Zusammenspiel verschiedener Ebenen </vt:lpstr>
      <vt:lpstr>Kernkriterien und Leitgedanken bei der Projektförderung</vt:lpstr>
      <vt:lpstr>NRP-Mehrjahresprogramm des Bundes 2016–2023</vt:lpstr>
      <vt:lpstr>Was wird gefördert?  Schwerpunkte der Projektförderung 2016–2023</vt:lpstr>
      <vt:lpstr>Förderschwerpunkt «Tourismus»</vt:lpstr>
      <vt:lpstr>Förderschwerpunkt «Industrie»</vt:lpstr>
      <vt:lpstr>Wie wirkt die NRP auf die RIS ein? </vt:lpstr>
      <vt:lpstr>Welche Aktivitäten/Prozesse werden über die NRP gefördert? Förderinhalte</vt:lpstr>
      <vt:lpstr>PowerPoint-Präsentation</vt:lpstr>
      <vt:lpstr>PowerPoint-Präsentation</vt:lpstr>
      <vt:lpstr>Spezieller Fokus im Mehrjahresprogramm 2016–2023  </vt:lpstr>
      <vt:lpstr>Kohärente Raumentwicklung (KoRE) als strategischer Orientierungsrahmen. Stärken stärken – nicht alles überall </vt:lpstr>
      <vt:lpstr>Die fünf Leitlinien der kohärenten Raumentwicklung</vt:lpstr>
      <vt:lpstr>Förderschwerpunkte Interreg</vt:lpstr>
      <vt:lpstr>NRP-Projektbeispiel Tourismus: CabriO-Seilbahn Stanserhorn </vt:lpstr>
      <vt:lpstr>NRP-Projektbeispiel Tourismus: Reorganisation des Tessiner Tourismus</vt:lpstr>
      <vt:lpstr>NRP-Projektbeispiel Industrie: Swiss Creative Center</vt:lpstr>
      <vt:lpstr>NRP-Projektbeispiel Industrie: phænovum</vt:lpstr>
      <vt:lpstr>NRP-Projektbeispiel:  Appenzeller Dinkel</vt:lpstr>
      <vt:lpstr>NRP-Projektbeispiel: dzin.ch</vt:lpstr>
      <vt:lpstr>Inspiration: Projektdatenbank auf regiosuisse.ch </vt:lpstr>
      <vt:lpstr>Wie geht es weiter? NRP 2020+ </vt:lpstr>
      <vt:lpstr> Wer gibt weitere Auskünfte? Anlaufstellen </vt:lpstr>
    </vt:vector>
  </TitlesOfParts>
  <Company>3900 Brig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PLANVAL AG</dc:creator>
  <cp:lastModifiedBy>Kristin Bonderer</cp:lastModifiedBy>
  <cp:revision>843</cp:revision>
  <cp:lastPrinted>2016-10-18T14:58:11Z</cp:lastPrinted>
  <dcterms:created xsi:type="dcterms:W3CDTF">2008-08-06T14:07:08Z</dcterms:created>
  <dcterms:modified xsi:type="dcterms:W3CDTF">2019-04-17T12:49:27Z</dcterms:modified>
</cp:coreProperties>
</file>